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0BE860-EB42-4292-B01F-B24D178CBD10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81169E-2855-41B3-9187-A9DD89462C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BE860-EB42-4292-B01F-B24D178CBD10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1169E-2855-41B3-9187-A9DD89462C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BE860-EB42-4292-B01F-B24D178CBD10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1169E-2855-41B3-9187-A9DD89462C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BE860-EB42-4292-B01F-B24D178CBD10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1169E-2855-41B3-9187-A9DD89462CF2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BE860-EB42-4292-B01F-B24D178CBD10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1169E-2855-41B3-9187-A9DD89462CF2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BE860-EB42-4292-B01F-B24D178CBD10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1169E-2855-41B3-9187-A9DD89462CF2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BE860-EB42-4292-B01F-B24D178CBD10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1169E-2855-41B3-9187-A9DD89462CF2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BE860-EB42-4292-B01F-B24D178CBD10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1169E-2855-41B3-9187-A9DD89462CF2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BE860-EB42-4292-B01F-B24D178CBD10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1169E-2855-41B3-9187-A9DD89462C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0BE860-EB42-4292-B01F-B24D178CBD10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1169E-2855-41B3-9187-A9DD89462CF2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0BE860-EB42-4292-B01F-B24D178CBD10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81169E-2855-41B3-9187-A9DD89462CF2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0BE860-EB42-4292-B01F-B24D178CBD10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81169E-2855-41B3-9187-A9DD89462CF2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 PREPROCESSOR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3573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45861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Actually there exist two ways to write #include statement. These</a:t>
            </a:r>
          </a:p>
          <a:p>
            <a:r>
              <a:rPr lang="en-US" dirty="0"/>
              <a:t>are: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#include "filename"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#include &lt;filename</a:t>
            </a:r>
            <a:r>
              <a:rPr lang="en-US" dirty="0" smtClean="0"/>
              <a:t>&gt;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The meaning of each of these forms is given below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#include "</a:t>
            </a:r>
            <a:r>
              <a:rPr lang="en-US" dirty="0" err="1"/>
              <a:t>goto.c</a:t>
            </a:r>
            <a:r>
              <a:rPr lang="en-US" dirty="0"/>
              <a:t>" 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This </a:t>
            </a:r>
            <a:r>
              <a:rPr lang="en-US" dirty="0"/>
              <a:t>command would look for the file </a:t>
            </a:r>
            <a:r>
              <a:rPr lang="en-US" dirty="0" err="1"/>
              <a:t>goto.c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in the current directory as well as the</a:t>
            </a:r>
          </a:p>
          <a:p>
            <a:pPr marL="109728" indent="0">
              <a:buNone/>
            </a:pPr>
            <a:r>
              <a:rPr lang="en-US" dirty="0"/>
              <a:t>specified list of directories as mentioned in</a:t>
            </a:r>
          </a:p>
          <a:p>
            <a:pPr marL="109728" indent="0">
              <a:buNone/>
            </a:pPr>
            <a:r>
              <a:rPr lang="en-US" dirty="0"/>
              <a:t>the include search path that might have been</a:t>
            </a:r>
          </a:p>
          <a:p>
            <a:pPr marL="109728" indent="0">
              <a:buNone/>
            </a:pPr>
            <a:r>
              <a:rPr lang="en-US" dirty="0"/>
              <a:t>set up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#include &lt;</a:t>
            </a:r>
            <a:r>
              <a:rPr lang="en-US" dirty="0" err="1"/>
              <a:t>goto.c</a:t>
            </a:r>
            <a:r>
              <a:rPr lang="en-US" dirty="0"/>
              <a:t>&gt; 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	This </a:t>
            </a:r>
            <a:r>
              <a:rPr lang="en-US" dirty="0"/>
              <a:t>command would look for the file </a:t>
            </a:r>
            <a:r>
              <a:rPr lang="en-US" dirty="0" err="1"/>
              <a:t>goto.c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in the specified list of directories only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83162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preprocessing commands 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#</a:t>
            </a:r>
            <a:r>
              <a:rPr lang="en-US" dirty="0" err="1"/>
              <a:t>ifdef</a:t>
            </a:r>
            <a:r>
              <a:rPr lang="en-US" dirty="0"/>
              <a:t> and 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#</a:t>
            </a:r>
            <a:r>
              <a:rPr lang="en-US" dirty="0" err="1" smtClean="0"/>
              <a:t>endif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r>
              <a:rPr lang="en-US" b="1" dirty="0"/>
              <a:t>which have the general form:</a:t>
            </a:r>
          </a:p>
          <a:p>
            <a:r>
              <a:rPr lang="en-US" dirty="0"/>
              <a:t>#</a:t>
            </a:r>
            <a:r>
              <a:rPr lang="en-US" dirty="0" err="1"/>
              <a:t>ifdef</a:t>
            </a:r>
            <a:r>
              <a:rPr lang="en-US" dirty="0"/>
              <a:t> </a:t>
            </a:r>
            <a:r>
              <a:rPr lang="en-US" dirty="0" err="1"/>
              <a:t>macroname</a:t>
            </a:r>
            <a:endParaRPr lang="en-US" dirty="0"/>
          </a:p>
          <a:p>
            <a:r>
              <a:rPr lang="en-US" dirty="0"/>
              <a:t>statement 1 ;</a:t>
            </a:r>
          </a:p>
          <a:p>
            <a:r>
              <a:rPr lang="en-US" dirty="0"/>
              <a:t>statement 2 ;</a:t>
            </a:r>
          </a:p>
          <a:p>
            <a:r>
              <a:rPr lang="en-US" dirty="0"/>
              <a:t>statement 3 ;</a:t>
            </a:r>
          </a:p>
          <a:p>
            <a:r>
              <a:rPr lang="en-US" dirty="0"/>
              <a:t>#</a:t>
            </a:r>
            <a:r>
              <a:rPr lang="en-US" dirty="0" err="1"/>
              <a:t>endif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Conditional Compilation</a:t>
            </a:r>
          </a:p>
        </p:txBody>
      </p:sp>
    </p:spTree>
    <p:extLst>
      <p:ext uri="{BB962C8B-B14F-4D97-AF65-F5344CB8AC3E}">
        <p14:creationId xmlns:p14="http://schemas.microsoft.com/office/powerpoint/2010/main" val="728646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Therefore the solution is to use conditional compilation as</a:t>
            </a:r>
          </a:p>
          <a:p>
            <a:r>
              <a:rPr lang="en-US" dirty="0"/>
              <a:t>shown below.</a:t>
            </a:r>
          </a:p>
          <a:p>
            <a:pPr marL="109728" indent="0">
              <a:buNone/>
            </a:pPr>
            <a:r>
              <a:rPr lang="en-US" dirty="0"/>
              <a:t>main( )</a:t>
            </a:r>
          </a:p>
          <a:p>
            <a:pPr marL="109728" indent="0">
              <a:buNone/>
            </a:pPr>
            <a:r>
              <a:rPr lang="en-US" dirty="0"/>
              <a:t>{</a:t>
            </a:r>
          </a:p>
          <a:p>
            <a:pPr marL="109728" indent="0">
              <a:buNone/>
            </a:pPr>
            <a:r>
              <a:rPr lang="en-US" dirty="0"/>
              <a:t>#</a:t>
            </a:r>
            <a:r>
              <a:rPr lang="en-US" dirty="0" err="1"/>
              <a:t>ifdef</a:t>
            </a:r>
            <a:r>
              <a:rPr lang="en-US" dirty="0"/>
              <a:t> OKAY</a:t>
            </a:r>
          </a:p>
          <a:p>
            <a:pPr marL="109728" indent="0">
              <a:buNone/>
            </a:pPr>
            <a:r>
              <a:rPr lang="en-US" dirty="0"/>
              <a:t>statement 1 ;</a:t>
            </a:r>
          </a:p>
          <a:p>
            <a:pPr marL="109728" indent="0">
              <a:buNone/>
            </a:pPr>
            <a:r>
              <a:rPr lang="en-US" dirty="0"/>
              <a:t>statement 2 ; /* detects virus */</a:t>
            </a:r>
          </a:p>
          <a:p>
            <a:pPr marL="109728" indent="0">
              <a:buNone/>
            </a:pPr>
            <a:r>
              <a:rPr lang="en-US" dirty="0"/>
              <a:t>statement 3 ;</a:t>
            </a:r>
          </a:p>
          <a:p>
            <a:pPr marL="109728" indent="0">
              <a:buNone/>
            </a:pPr>
            <a:r>
              <a:rPr lang="en-US" dirty="0"/>
              <a:t>statement 4 ; /* specific to stone virus */</a:t>
            </a:r>
          </a:p>
          <a:p>
            <a:pPr marL="109728" indent="0">
              <a:buNone/>
            </a:pPr>
            <a:r>
              <a:rPr lang="en-US" dirty="0"/>
              <a:t>#</a:t>
            </a:r>
            <a:r>
              <a:rPr lang="en-US" dirty="0" err="1"/>
              <a:t>endif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statement 5 ;</a:t>
            </a:r>
          </a:p>
          <a:p>
            <a:pPr marL="109728" indent="0">
              <a:buNone/>
            </a:pPr>
            <a:r>
              <a:rPr lang="en-US" dirty="0"/>
              <a:t>statement 6 ;</a:t>
            </a:r>
          </a:p>
          <a:p>
            <a:pPr marL="109728" indent="0">
              <a:buNone/>
            </a:pPr>
            <a:r>
              <a:rPr lang="en-US" dirty="0"/>
              <a:t>statement 7 ;</a:t>
            </a:r>
          </a:p>
          <a:p>
            <a:r>
              <a:rPr lang="en-US" dirty="0"/>
              <a:t>}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8399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#if directive can be used to test whether an </a:t>
            </a:r>
            <a:r>
              <a:rPr lang="en-US" dirty="0" smtClean="0"/>
              <a:t>expression evaluates </a:t>
            </a:r>
            <a:r>
              <a:rPr lang="en-US" dirty="0"/>
              <a:t>to a nonzero value or not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If the result of the </a:t>
            </a:r>
            <a:r>
              <a:rPr lang="en-US" dirty="0" smtClean="0"/>
              <a:t>expression is </a:t>
            </a:r>
            <a:r>
              <a:rPr lang="en-US" dirty="0"/>
              <a:t>nonzero, then subsequent lines </a:t>
            </a:r>
            <a:r>
              <a:rPr lang="en-US" dirty="0" err="1"/>
              <a:t>upto</a:t>
            </a:r>
            <a:r>
              <a:rPr lang="en-US" dirty="0"/>
              <a:t> a #else, #</a:t>
            </a:r>
            <a:r>
              <a:rPr lang="en-US" dirty="0" err="1"/>
              <a:t>elif</a:t>
            </a:r>
            <a:r>
              <a:rPr lang="en-US" dirty="0"/>
              <a:t> or #</a:t>
            </a:r>
            <a:r>
              <a:rPr lang="en-US" dirty="0" err="1"/>
              <a:t>endif</a:t>
            </a:r>
            <a:r>
              <a:rPr lang="en-US" dirty="0"/>
              <a:t> </a:t>
            </a:r>
            <a:r>
              <a:rPr lang="en-US" dirty="0" smtClean="0"/>
              <a:t>are compiled</a:t>
            </a:r>
            <a:r>
              <a:rPr lang="en-US" dirty="0"/>
              <a:t>, otherwise they are skipped.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#if and #</a:t>
            </a:r>
            <a:r>
              <a:rPr lang="en-IN" dirty="0" err="1"/>
              <a:t>elif</a:t>
            </a:r>
            <a:r>
              <a:rPr lang="en-IN" dirty="0"/>
              <a:t> Directives</a:t>
            </a:r>
          </a:p>
        </p:txBody>
      </p:sp>
    </p:spTree>
    <p:extLst>
      <p:ext uri="{BB962C8B-B14F-4D97-AF65-F5344CB8AC3E}">
        <p14:creationId xmlns:p14="http://schemas.microsoft.com/office/powerpoint/2010/main" val="3492384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simple example of #if directive is shown below:</a:t>
            </a:r>
          </a:p>
          <a:p>
            <a:pPr marL="109728" indent="0">
              <a:buNone/>
            </a:pPr>
            <a:r>
              <a:rPr lang="en-US" dirty="0"/>
              <a:t>main( )</a:t>
            </a:r>
          </a:p>
          <a:p>
            <a:pPr marL="109728" indent="0">
              <a:buNone/>
            </a:pPr>
            <a:r>
              <a:rPr lang="en-US" dirty="0"/>
              <a:t>{</a:t>
            </a:r>
          </a:p>
          <a:p>
            <a:pPr marL="109728" indent="0">
              <a:buNone/>
            </a:pPr>
            <a:r>
              <a:rPr lang="en-US" dirty="0"/>
              <a:t>#if TEST &lt;= 5</a:t>
            </a:r>
          </a:p>
          <a:p>
            <a:pPr marL="109728" indent="0">
              <a:buNone/>
            </a:pPr>
            <a:r>
              <a:rPr lang="en-US" dirty="0"/>
              <a:t>statement 1 ;</a:t>
            </a:r>
          </a:p>
          <a:p>
            <a:pPr marL="109728" indent="0">
              <a:buNone/>
            </a:pPr>
            <a:r>
              <a:rPr lang="en-US" dirty="0"/>
              <a:t>statement 2 ;</a:t>
            </a:r>
          </a:p>
          <a:p>
            <a:pPr marL="109728" indent="0">
              <a:buNone/>
            </a:pPr>
            <a:r>
              <a:rPr lang="en-US" dirty="0"/>
              <a:t>statement 3 ;</a:t>
            </a:r>
          </a:p>
          <a:p>
            <a:pPr marL="109728" indent="0">
              <a:buNone/>
            </a:pPr>
            <a:r>
              <a:rPr lang="en-US" dirty="0"/>
              <a:t>#else</a:t>
            </a:r>
          </a:p>
          <a:p>
            <a:pPr marL="109728" indent="0">
              <a:buNone/>
            </a:pPr>
            <a:r>
              <a:rPr lang="en-US" dirty="0"/>
              <a:t>statement 4 ;</a:t>
            </a:r>
          </a:p>
          <a:p>
            <a:pPr marL="109728" indent="0">
              <a:buNone/>
            </a:pPr>
            <a:r>
              <a:rPr lang="en-US" dirty="0"/>
              <a:t>statement 5 ;</a:t>
            </a:r>
          </a:p>
          <a:p>
            <a:pPr marL="109728" indent="0">
              <a:buNone/>
            </a:pPr>
            <a:r>
              <a:rPr lang="en-US" dirty="0"/>
              <a:t>statement 6 ;</a:t>
            </a:r>
          </a:p>
          <a:p>
            <a:pPr marL="109728" indent="0">
              <a:buNone/>
            </a:pPr>
            <a:r>
              <a:rPr lang="en-US" dirty="0"/>
              <a:t>#</a:t>
            </a:r>
            <a:r>
              <a:rPr lang="en-US" dirty="0" err="1"/>
              <a:t>endif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}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4712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 An example that uses such directives is shown below.</a:t>
            </a:r>
          </a:p>
          <a:p>
            <a:pPr marL="109728" indent="0">
              <a:buNone/>
            </a:pPr>
            <a:r>
              <a:rPr lang="en-IN" dirty="0"/>
              <a:t>#if ADAPTER == VGA</a:t>
            </a:r>
          </a:p>
          <a:p>
            <a:pPr marL="109728" indent="0">
              <a:buNone/>
            </a:pPr>
            <a:r>
              <a:rPr lang="en-IN" dirty="0"/>
              <a:t>code for video graphics array</a:t>
            </a:r>
          </a:p>
          <a:p>
            <a:pPr marL="109728" indent="0">
              <a:buNone/>
            </a:pPr>
            <a:r>
              <a:rPr lang="en-IN" dirty="0"/>
              <a:t>#else</a:t>
            </a:r>
          </a:p>
          <a:p>
            <a:pPr marL="109728" indent="0">
              <a:buNone/>
            </a:pPr>
            <a:r>
              <a:rPr lang="en-IN" dirty="0"/>
              <a:t>#if ADAPTER == SVGA</a:t>
            </a:r>
          </a:p>
          <a:p>
            <a:pPr marL="109728" indent="0">
              <a:buNone/>
            </a:pPr>
            <a:r>
              <a:rPr lang="en-IN" dirty="0"/>
              <a:t>code for super video graphics array</a:t>
            </a:r>
          </a:p>
          <a:p>
            <a:pPr marL="109728" indent="0">
              <a:buNone/>
            </a:pPr>
            <a:r>
              <a:rPr lang="en-IN" dirty="0"/>
              <a:t>#else</a:t>
            </a:r>
          </a:p>
          <a:p>
            <a:pPr marL="109728" indent="0">
              <a:buNone/>
            </a:pPr>
            <a:r>
              <a:rPr lang="en-IN" dirty="0"/>
              <a:t>code for extended graphics adapter</a:t>
            </a:r>
          </a:p>
          <a:p>
            <a:pPr marL="109728" indent="0">
              <a:buNone/>
            </a:pPr>
            <a:r>
              <a:rPr lang="en-IN" dirty="0"/>
              <a:t>#</a:t>
            </a:r>
            <a:r>
              <a:rPr lang="en-IN" dirty="0" err="1"/>
              <a:t>endif</a:t>
            </a:r>
            <a:endParaRPr lang="en-IN" dirty="0"/>
          </a:p>
          <a:p>
            <a:pPr marL="109728" indent="0">
              <a:buNone/>
            </a:pPr>
            <a:r>
              <a:rPr lang="en-IN" dirty="0"/>
              <a:t>#</a:t>
            </a:r>
            <a:r>
              <a:rPr lang="en-IN" dirty="0" err="1"/>
              <a:t>endif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8662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set </a:t>
            </a:r>
            <a:r>
              <a:rPr lang="en-US" dirty="0"/>
              <a:t>of similar data types, called </a:t>
            </a:r>
            <a:r>
              <a:rPr lang="en-US" dirty="0" smtClean="0"/>
              <a:t>array.</a:t>
            </a:r>
          </a:p>
          <a:p>
            <a:endParaRPr lang="en-US" dirty="0"/>
          </a:p>
          <a:p>
            <a:r>
              <a:rPr lang="en-US" dirty="0"/>
              <a:t> In such a case </a:t>
            </a:r>
            <a:r>
              <a:rPr lang="en-US" dirty="0" smtClean="0"/>
              <a:t>we have </a:t>
            </a:r>
            <a:r>
              <a:rPr lang="en-US" dirty="0"/>
              <a:t>two options to store these marks in </a:t>
            </a:r>
            <a:r>
              <a:rPr lang="en-US" dirty="0" smtClean="0"/>
              <a:t>memory.</a:t>
            </a:r>
          </a:p>
          <a:p>
            <a:endParaRPr lang="en-US" dirty="0"/>
          </a:p>
          <a:p>
            <a:r>
              <a:rPr lang="en-US" dirty="0"/>
              <a:t>(a)</a:t>
            </a:r>
          </a:p>
          <a:p>
            <a:r>
              <a:rPr lang="en-US" dirty="0"/>
              <a:t>(b)</a:t>
            </a:r>
          </a:p>
          <a:p>
            <a:pPr marL="109728" indent="0">
              <a:buNone/>
            </a:pPr>
            <a:r>
              <a:rPr lang="en-US" dirty="0"/>
              <a:t>Construct 100 variables to store percentage marks obtained </a:t>
            </a:r>
            <a:r>
              <a:rPr lang="en-US" dirty="0" smtClean="0"/>
              <a:t>by 100 </a:t>
            </a:r>
            <a:r>
              <a:rPr lang="en-US" dirty="0"/>
              <a:t>different students</a:t>
            </a:r>
            <a:r>
              <a:rPr lang="en-US" dirty="0" smtClean="0"/>
              <a:t>,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 </a:t>
            </a:r>
            <a:r>
              <a:rPr lang="en-US" dirty="0"/>
              <a:t>i.e. each variable containing </a:t>
            </a:r>
            <a:r>
              <a:rPr lang="en-US" dirty="0" smtClean="0"/>
              <a:t>one student’s </a:t>
            </a:r>
            <a:r>
              <a:rPr lang="en-US" dirty="0"/>
              <a:t>marks.</a:t>
            </a:r>
          </a:p>
          <a:p>
            <a:pPr marL="109728" indent="0">
              <a:buNone/>
            </a:pPr>
            <a:r>
              <a:rPr lang="en-US" dirty="0"/>
              <a:t>Construct one variable (called array or subscripted variable</a:t>
            </a:r>
            <a:r>
              <a:rPr lang="en-US" dirty="0" smtClean="0"/>
              <a:t>) capable </a:t>
            </a:r>
            <a:r>
              <a:rPr lang="en-US" dirty="0"/>
              <a:t>of storing or holding all the hundred values.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effectLst/>
              </a:rPr>
              <a:t>Arrays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6537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IN" dirty="0"/>
              <a:t>main( )</a:t>
            </a:r>
          </a:p>
          <a:p>
            <a:pPr marL="109728" indent="0">
              <a:buNone/>
            </a:pPr>
            <a:r>
              <a:rPr lang="en-IN" dirty="0"/>
              <a:t>{</a:t>
            </a:r>
          </a:p>
          <a:p>
            <a:pPr marL="109728" indent="0">
              <a:buNone/>
            </a:pP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avg</a:t>
            </a:r>
            <a:r>
              <a:rPr lang="en-IN" dirty="0"/>
              <a:t>, sum = 0 ;</a:t>
            </a:r>
          </a:p>
          <a:p>
            <a:pPr marL="109728" indent="0">
              <a:buNone/>
            </a:pPr>
            <a:r>
              <a:rPr lang="en-IN" dirty="0" err="1"/>
              <a:t>int</a:t>
            </a:r>
            <a:r>
              <a:rPr lang="en-IN" dirty="0"/>
              <a:t> i ;</a:t>
            </a:r>
          </a:p>
          <a:p>
            <a:pPr marL="109728" indent="0">
              <a:buNone/>
            </a:pPr>
            <a:r>
              <a:rPr lang="en-IN" dirty="0" err="1"/>
              <a:t>int</a:t>
            </a:r>
            <a:r>
              <a:rPr lang="en-IN" dirty="0"/>
              <a:t> marks[30] ; /* array declaration */</a:t>
            </a:r>
          </a:p>
          <a:p>
            <a:pPr marL="109728" indent="0">
              <a:buNone/>
            </a:pPr>
            <a:r>
              <a:rPr lang="en-IN" dirty="0"/>
              <a:t>for ( i = 0 ; i &lt;= 29 ; i++ )</a:t>
            </a:r>
          </a:p>
          <a:p>
            <a:pPr marL="109728" indent="0">
              <a:buNone/>
            </a:pPr>
            <a:r>
              <a:rPr lang="en-IN" dirty="0"/>
              <a:t>{</a:t>
            </a:r>
          </a:p>
          <a:p>
            <a:pPr marL="109728" indent="0">
              <a:buNone/>
            </a:pPr>
            <a:r>
              <a:rPr lang="en-IN" dirty="0" err="1"/>
              <a:t>printf</a:t>
            </a:r>
            <a:r>
              <a:rPr lang="en-IN" dirty="0"/>
              <a:t> ( "\</a:t>
            </a:r>
            <a:r>
              <a:rPr lang="en-IN" dirty="0" err="1"/>
              <a:t>nEnter</a:t>
            </a:r>
            <a:r>
              <a:rPr lang="en-IN" dirty="0"/>
              <a:t> marks " ) ;</a:t>
            </a:r>
          </a:p>
          <a:p>
            <a:pPr marL="109728" indent="0">
              <a:buNone/>
            </a:pPr>
            <a:r>
              <a:rPr lang="en-IN" dirty="0" err="1"/>
              <a:t>scanf</a:t>
            </a:r>
            <a:r>
              <a:rPr lang="en-IN" dirty="0"/>
              <a:t> ( "%d", &amp;marks[i] ) ; /* store data in array */</a:t>
            </a:r>
          </a:p>
          <a:p>
            <a:pPr marL="109728" indent="0">
              <a:buNone/>
            </a:pPr>
            <a:r>
              <a:rPr lang="en-IN" dirty="0"/>
              <a:t>}</a:t>
            </a:r>
          </a:p>
          <a:p>
            <a:pPr marL="109728" indent="0">
              <a:buNone/>
            </a:pPr>
            <a:r>
              <a:rPr lang="en-IN" dirty="0"/>
              <a:t>for ( i = 0 ; i &lt;= 29 ; i++ )</a:t>
            </a:r>
          </a:p>
          <a:p>
            <a:pPr marL="109728" indent="0">
              <a:buNone/>
            </a:pPr>
            <a:r>
              <a:rPr lang="en-IN" dirty="0"/>
              <a:t>sum = sum + marks[i] ; /* read data from an array*/</a:t>
            </a:r>
          </a:p>
          <a:p>
            <a:pPr marL="109728" indent="0">
              <a:buNone/>
            </a:pPr>
            <a:r>
              <a:rPr lang="en-IN" dirty="0" err="1"/>
              <a:t>avg</a:t>
            </a:r>
            <a:r>
              <a:rPr lang="en-IN" dirty="0"/>
              <a:t> = sum / 30 ;</a:t>
            </a:r>
          </a:p>
          <a:p>
            <a:pPr marL="109728" indent="0">
              <a:buNone/>
            </a:pPr>
            <a:r>
              <a:rPr lang="en-IN" dirty="0" err="1"/>
              <a:t>printf</a:t>
            </a:r>
            <a:r>
              <a:rPr lang="en-IN" dirty="0"/>
              <a:t> ( "\</a:t>
            </a:r>
            <a:r>
              <a:rPr lang="en-IN" dirty="0" err="1"/>
              <a:t>nAverage</a:t>
            </a:r>
            <a:r>
              <a:rPr lang="en-IN" dirty="0"/>
              <a:t> marks = %d", </a:t>
            </a:r>
            <a:r>
              <a:rPr lang="en-IN" dirty="0" err="1"/>
              <a:t>avg</a:t>
            </a:r>
            <a:r>
              <a:rPr lang="en-IN" dirty="0"/>
              <a:t> ) ;</a:t>
            </a:r>
          </a:p>
          <a:p>
            <a:pPr marL="109728" indent="0">
              <a:buNone/>
            </a:pPr>
            <a:r>
              <a:rPr lang="en-IN" dirty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Program Using Array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45618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4882547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dirty="0"/>
              <a:t>In our program we have done this with the</a:t>
            </a:r>
          </a:p>
          <a:p>
            <a:pPr marL="109728" indent="0">
              <a:buNone/>
            </a:pPr>
            <a:r>
              <a:rPr lang="en-US" dirty="0" smtClean="0"/>
              <a:t>Statement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err="1"/>
              <a:t>int</a:t>
            </a:r>
            <a:r>
              <a:rPr lang="en-US" dirty="0"/>
              <a:t> marks[30] </a:t>
            </a:r>
            <a:r>
              <a:rPr lang="en-US" dirty="0" smtClean="0"/>
              <a:t>;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Here, </a:t>
            </a:r>
            <a:r>
              <a:rPr lang="en-US" dirty="0" err="1"/>
              <a:t>int</a:t>
            </a:r>
            <a:r>
              <a:rPr lang="en-US" dirty="0"/>
              <a:t> specifies the type of the variable, just as it does </a:t>
            </a:r>
            <a:r>
              <a:rPr lang="en-US" dirty="0" smtClean="0"/>
              <a:t>with ordinary </a:t>
            </a:r>
            <a:r>
              <a:rPr lang="en-US" dirty="0"/>
              <a:t>variables and the word marks specifies the name of </a:t>
            </a:r>
            <a:r>
              <a:rPr lang="en-US" dirty="0" smtClean="0"/>
              <a:t>the variable.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The </a:t>
            </a:r>
            <a:r>
              <a:rPr lang="en-US" dirty="0"/>
              <a:t>[30] however is new. The number 30 tells how many</a:t>
            </a:r>
          </a:p>
          <a:p>
            <a:pPr marL="109728" indent="0">
              <a:buNone/>
            </a:pPr>
            <a:r>
              <a:rPr lang="en-US" dirty="0"/>
              <a:t>elements of the type </a:t>
            </a:r>
            <a:r>
              <a:rPr lang="en-US" dirty="0" err="1"/>
              <a:t>int</a:t>
            </a:r>
            <a:r>
              <a:rPr lang="en-US" dirty="0"/>
              <a:t> will be in our array. This number is </a:t>
            </a:r>
            <a:r>
              <a:rPr lang="en-US" dirty="0" smtClean="0"/>
              <a:t>often called </a:t>
            </a:r>
            <a:r>
              <a:rPr lang="en-US" dirty="0"/>
              <a:t>the ‘dimension’ of the array. The bracket ( [ ] ) tells </a:t>
            </a:r>
            <a:r>
              <a:rPr lang="en-US" dirty="0" smtClean="0"/>
              <a:t>the compiler </a:t>
            </a:r>
            <a:r>
              <a:rPr lang="en-US" dirty="0"/>
              <a:t>that we are dealing with an array.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Array Declaration</a:t>
            </a:r>
          </a:p>
        </p:txBody>
      </p:sp>
    </p:spTree>
    <p:extLst>
      <p:ext uri="{BB962C8B-B14F-4D97-AF65-F5344CB8AC3E}">
        <p14:creationId xmlns:p14="http://schemas.microsoft.com/office/powerpoint/2010/main" val="3032422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All the array elements </a:t>
            </a:r>
            <a:r>
              <a:rPr lang="en-US" dirty="0" smtClean="0"/>
              <a:t>are numbered</a:t>
            </a:r>
            <a:r>
              <a:rPr lang="en-US" dirty="0"/>
              <a:t>, starting with 0. 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dirty="0"/>
              <a:t>, marks[2] is not the </a:t>
            </a:r>
            <a:r>
              <a:rPr lang="en-US" dirty="0" smtClean="0"/>
              <a:t>second element </a:t>
            </a:r>
            <a:r>
              <a:rPr lang="en-US" dirty="0"/>
              <a:t>of the array, but the third.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our program we are using </a:t>
            </a:r>
            <a:r>
              <a:rPr lang="en-US" dirty="0" smtClean="0"/>
              <a:t>the variable </a:t>
            </a:r>
            <a:r>
              <a:rPr lang="en-US" dirty="0"/>
              <a:t>i as a subscript to refer to various elements of the array.</a:t>
            </a:r>
          </a:p>
          <a:p>
            <a:r>
              <a:rPr lang="en-US" dirty="0"/>
              <a:t>This variable can take different values and hence can refer to </a:t>
            </a:r>
            <a:r>
              <a:rPr lang="en-US" dirty="0" smtClean="0"/>
              <a:t>the different </a:t>
            </a:r>
            <a:r>
              <a:rPr lang="en-US" dirty="0"/>
              <a:t>elements in the array in turn.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ability to use </a:t>
            </a:r>
            <a:r>
              <a:rPr lang="en-US" dirty="0" smtClean="0"/>
              <a:t>variables as </a:t>
            </a:r>
            <a:r>
              <a:rPr lang="en-US" dirty="0"/>
              <a:t>subscripts is what makes arrays so useful.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Elements of an Array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1364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C preprocessor is a macro processor that is used automatically by the C compiler to transform your program before actual compilation.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is called a macro processor because it allows you to define macros, which are brief abbreviations for longer constructs.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530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the section of code that places data into an array:</a:t>
            </a:r>
          </a:p>
          <a:p>
            <a:pPr marL="109728" indent="0">
              <a:buNone/>
            </a:pPr>
            <a:r>
              <a:rPr lang="en-US" dirty="0"/>
              <a:t>for ( i = 0 ; i &lt;= 29 ; i++ )</a:t>
            </a:r>
          </a:p>
          <a:p>
            <a:pPr marL="109728" indent="0">
              <a:buNone/>
            </a:pPr>
            <a:r>
              <a:rPr lang="en-US" dirty="0"/>
              <a:t>{</a:t>
            </a:r>
          </a:p>
          <a:p>
            <a:pPr marL="109728" indent="0">
              <a:buNone/>
            </a:pPr>
            <a:r>
              <a:rPr lang="en-US" dirty="0" err="1"/>
              <a:t>printf</a:t>
            </a:r>
            <a:r>
              <a:rPr lang="en-US" dirty="0"/>
              <a:t> ( "\</a:t>
            </a:r>
            <a:r>
              <a:rPr lang="en-US" dirty="0" err="1"/>
              <a:t>nEnter</a:t>
            </a:r>
            <a:r>
              <a:rPr lang="en-US" dirty="0"/>
              <a:t> marks " ) ;</a:t>
            </a:r>
          </a:p>
          <a:p>
            <a:pPr marL="109728" indent="0">
              <a:buNone/>
            </a:pPr>
            <a:r>
              <a:rPr lang="en-US" dirty="0" err="1"/>
              <a:t>scanf</a:t>
            </a:r>
            <a:r>
              <a:rPr lang="en-US" dirty="0"/>
              <a:t> ( "%d", &amp;marks[i] ) ;</a:t>
            </a:r>
          </a:p>
          <a:p>
            <a:pPr marL="109728" indent="0">
              <a:buNone/>
            </a:pPr>
            <a:r>
              <a:rPr lang="en-US" dirty="0"/>
              <a:t>}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Entering Data into an Array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6322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45861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for loop causes the process of asking for and receiving a</a:t>
            </a:r>
          </a:p>
          <a:p>
            <a:pPr marL="109728" indent="0">
              <a:buNone/>
            </a:pPr>
            <a:r>
              <a:rPr lang="en-US" dirty="0"/>
              <a:t>student’s marks from the user to be repeated 30 times.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first time </a:t>
            </a:r>
            <a:r>
              <a:rPr lang="en-US" dirty="0"/>
              <a:t>through the loop, i has a value 0, so the </a:t>
            </a:r>
            <a:r>
              <a:rPr lang="en-US" dirty="0" err="1"/>
              <a:t>scanf</a:t>
            </a:r>
            <a:r>
              <a:rPr lang="en-US" dirty="0"/>
              <a:t>( ) function </a:t>
            </a:r>
            <a:r>
              <a:rPr lang="en-US" dirty="0" smtClean="0"/>
              <a:t>will  cause </a:t>
            </a:r>
            <a:r>
              <a:rPr lang="en-US" dirty="0"/>
              <a:t>the </a:t>
            </a:r>
            <a:r>
              <a:rPr lang="en-US" dirty="0" smtClean="0"/>
              <a:t>value </a:t>
            </a:r>
            <a:r>
              <a:rPr lang="en-US" dirty="0"/>
              <a:t>typed to be stored in the array element marks[0</a:t>
            </a:r>
            <a:r>
              <a:rPr lang="en-US" dirty="0" smtClean="0"/>
              <a:t>],the </a:t>
            </a:r>
            <a:r>
              <a:rPr lang="en-US" dirty="0"/>
              <a:t>first element of the array.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process will be repeated until </a:t>
            </a:r>
            <a:r>
              <a:rPr lang="en-US" dirty="0" smtClean="0"/>
              <a:t>I 274 </a:t>
            </a:r>
            <a:r>
              <a:rPr lang="en-US" dirty="0"/>
              <a:t>Let Us </a:t>
            </a:r>
            <a:r>
              <a:rPr lang="en-US" dirty="0" smtClean="0"/>
              <a:t>C becomes </a:t>
            </a:r>
            <a:r>
              <a:rPr lang="en-US" dirty="0"/>
              <a:t>29. This is last time through the loop, which is a </a:t>
            </a:r>
            <a:r>
              <a:rPr lang="en-US" dirty="0" smtClean="0"/>
              <a:t>good thing</a:t>
            </a:r>
            <a:r>
              <a:rPr lang="en-US" dirty="0"/>
              <a:t>, because there is no array element like marks[30</a:t>
            </a:r>
            <a:r>
              <a:rPr lang="en-US" dirty="0" smtClean="0"/>
              <a:t>].</a:t>
            </a:r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scanf</a:t>
            </a:r>
            <a:r>
              <a:rPr lang="en-US" dirty="0"/>
              <a:t>( ) function, we have used the “address of” operator (&amp;) on</a:t>
            </a:r>
          </a:p>
          <a:p>
            <a:pPr marL="109728" indent="0">
              <a:buNone/>
            </a:pPr>
            <a:r>
              <a:rPr lang="en-US" dirty="0"/>
              <a:t>the element marks[i] of the array, just as we have used it earlier</a:t>
            </a:r>
          </a:p>
          <a:p>
            <a:pPr marL="109728" indent="0">
              <a:buNone/>
            </a:pPr>
            <a:r>
              <a:rPr lang="en-US" dirty="0"/>
              <a:t>on other variables (&amp;rate, for example).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so doing, we </a:t>
            </a:r>
            <a:r>
              <a:rPr lang="en-US" dirty="0" smtClean="0"/>
              <a:t>are passing </a:t>
            </a:r>
            <a:r>
              <a:rPr lang="en-US" dirty="0"/>
              <a:t>the address of this particular array element to the </a:t>
            </a:r>
            <a:r>
              <a:rPr lang="en-US" dirty="0" err="1"/>
              <a:t>scanf</a:t>
            </a:r>
            <a:r>
              <a:rPr lang="en-US" dirty="0"/>
              <a:t>( </a:t>
            </a:r>
            <a:r>
              <a:rPr lang="en-US" dirty="0" smtClean="0"/>
              <a:t>) function</a:t>
            </a:r>
            <a:r>
              <a:rPr lang="en-US" dirty="0"/>
              <a:t>, rather than its value; which is what </a:t>
            </a:r>
            <a:r>
              <a:rPr lang="en-US" dirty="0" err="1"/>
              <a:t>scanf</a:t>
            </a:r>
            <a:r>
              <a:rPr lang="en-US" dirty="0"/>
              <a:t>( ) </a:t>
            </a:r>
            <a:r>
              <a:rPr lang="en-US" dirty="0" smtClean="0"/>
              <a:t>requires.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72164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The for loop is much the </a:t>
            </a:r>
            <a:r>
              <a:rPr lang="en-US" dirty="0" err="1" smtClean="0"/>
              <a:t>same,but</a:t>
            </a:r>
            <a:r>
              <a:rPr lang="en-US" dirty="0" smtClean="0"/>
              <a:t> </a:t>
            </a:r>
            <a:r>
              <a:rPr lang="en-US" dirty="0"/>
              <a:t>now the body of the loop causes each student’s marks to </a:t>
            </a:r>
            <a:r>
              <a:rPr lang="en-US" dirty="0" smtClean="0"/>
              <a:t>be added </a:t>
            </a:r>
            <a:r>
              <a:rPr lang="en-US" dirty="0"/>
              <a:t>to a running total stored in a variable called sum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When </a:t>
            </a:r>
            <a:r>
              <a:rPr lang="en-US" dirty="0" smtClean="0"/>
              <a:t>all the </a:t>
            </a:r>
            <a:r>
              <a:rPr lang="en-US" dirty="0"/>
              <a:t>marks have been added up, the result is divided by 30, </a:t>
            </a:r>
            <a:r>
              <a:rPr lang="en-US" dirty="0" smtClean="0"/>
              <a:t>the number </a:t>
            </a:r>
            <a:r>
              <a:rPr lang="en-US" dirty="0"/>
              <a:t>of students, to </a:t>
            </a:r>
            <a:r>
              <a:rPr lang="en-US" dirty="0" smtClean="0"/>
              <a:t>get </a:t>
            </a:r>
            <a:r>
              <a:rPr lang="en-US" dirty="0"/>
              <a:t>the </a:t>
            </a:r>
            <a:r>
              <a:rPr lang="en-US" dirty="0" smtClean="0"/>
              <a:t>average.</a:t>
            </a:r>
          </a:p>
          <a:p>
            <a:pPr algn="just"/>
            <a:endParaRPr lang="en-US" dirty="0"/>
          </a:p>
          <a:p>
            <a:pPr marL="109728" indent="0" algn="just">
              <a:buNone/>
            </a:pPr>
            <a:r>
              <a:rPr lang="en-IN" dirty="0" smtClean="0"/>
              <a:t>for </a:t>
            </a:r>
            <a:r>
              <a:rPr lang="en-IN" dirty="0"/>
              <a:t>( i = 0 ; i &lt;= 29 ; i++ )</a:t>
            </a:r>
          </a:p>
          <a:p>
            <a:pPr marL="109728" indent="0" algn="just">
              <a:buNone/>
            </a:pPr>
            <a:r>
              <a:rPr lang="en-IN" dirty="0"/>
              <a:t>sum = sum + marks[i] ;</a:t>
            </a:r>
          </a:p>
          <a:p>
            <a:pPr marL="109728" indent="0" algn="just">
              <a:buNone/>
            </a:pPr>
            <a:r>
              <a:rPr lang="en-IN" dirty="0" err="1"/>
              <a:t>avg</a:t>
            </a:r>
            <a:r>
              <a:rPr lang="en-IN" dirty="0"/>
              <a:t> = sum / 30 ;</a:t>
            </a:r>
          </a:p>
          <a:p>
            <a:pPr marL="109728" indent="0" algn="just">
              <a:buNone/>
            </a:pPr>
            <a:r>
              <a:rPr lang="en-IN" dirty="0" err="1"/>
              <a:t>printf</a:t>
            </a:r>
            <a:r>
              <a:rPr lang="en-IN" dirty="0"/>
              <a:t> ( "\</a:t>
            </a:r>
            <a:r>
              <a:rPr lang="en-IN" dirty="0" err="1"/>
              <a:t>nAverage</a:t>
            </a:r>
            <a:r>
              <a:rPr lang="en-IN" dirty="0"/>
              <a:t> marks = %d", </a:t>
            </a:r>
            <a:r>
              <a:rPr lang="en-IN" dirty="0" err="1"/>
              <a:t>avg</a:t>
            </a:r>
            <a:r>
              <a:rPr lang="en-IN" dirty="0"/>
              <a:t> 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Data from an Array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9228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dirty="0"/>
              <a:t>To fix our ideas, let us revise whatever we have learnt about</a:t>
            </a:r>
          </a:p>
          <a:p>
            <a:pPr marL="109728" indent="0">
              <a:buNone/>
            </a:pPr>
            <a:r>
              <a:rPr lang="en-US" dirty="0"/>
              <a:t>arrays:</a:t>
            </a:r>
          </a:p>
          <a:p>
            <a:r>
              <a:rPr lang="en-US" dirty="0"/>
              <a:t>(a</a:t>
            </a:r>
            <a:r>
              <a:rPr lang="en-US" dirty="0" smtClean="0"/>
              <a:t>)</a:t>
            </a:r>
            <a:r>
              <a:rPr lang="en-US" dirty="0"/>
              <a:t> An array is a collection of similar elements.</a:t>
            </a:r>
          </a:p>
          <a:p>
            <a:endParaRPr lang="en-US" dirty="0"/>
          </a:p>
          <a:p>
            <a:r>
              <a:rPr lang="en-US" dirty="0"/>
              <a:t>(b</a:t>
            </a:r>
            <a:r>
              <a:rPr lang="en-US" dirty="0" smtClean="0"/>
              <a:t>)</a:t>
            </a:r>
            <a:r>
              <a:rPr lang="en-US" dirty="0"/>
              <a:t> The first element in the array is numbered 0, so the last</a:t>
            </a:r>
          </a:p>
          <a:p>
            <a:pPr marL="109728" indent="0">
              <a:buNone/>
            </a:pPr>
            <a:r>
              <a:rPr lang="en-US" dirty="0"/>
              <a:t>element is 1 less than the size of the array.</a:t>
            </a:r>
          </a:p>
          <a:p>
            <a:endParaRPr lang="en-US" dirty="0"/>
          </a:p>
          <a:p>
            <a:r>
              <a:rPr lang="en-US" dirty="0"/>
              <a:t>(c</a:t>
            </a:r>
            <a:r>
              <a:rPr lang="en-US" dirty="0" smtClean="0"/>
              <a:t>)</a:t>
            </a:r>
            <a:r>
              <a:rPr lang="en-US" dirty="0"/>
              <a:t> An array is also known as a subscripted variable.</a:t>
            </a:r>
          </a:p>
          <a:p>
            <a:endParaRPr lang="en-US" dirty="0"/>
          </a:p>
          <a:p>
            <a:r>
              <a:rPr lang="en-US" dirty="0"/>
              <a:t>(d</a:t>
            </a:r>
            <a:r>
              <a:rPr lang="en-US" dirty="0" smtClean="0"/>
              <a:t>)</a:t>
            </a:r>
            <a:r>
              <a:rPr lang="en-US" dirty="0"/>
              <a:t> Before using an array its type and dimension must be</a:t>
            </a:r>
          </a:p>
          <a:p>
            <a:pPr marL="109728" indent="0">
              <a:buNone/>
            </a:pPr>
            <a:r>
              <a:rPr lang="en-US" dirty="0"/>
              <a:t>declared.</a:t>
            </a:r>
          </a:p>
          <a:p>
            <a:endParaRPr lang="en-US" dirty="0"/>
          </a:p>
          <a:p>
            <a:r>
              <a:rPr lang="en-US" dirty="0" smtClean="0"/>
              <a:t>(e)However </a:t>
            </a:r>
            <a:r>
              <a:rPr lang="en-US" dirty="0"/>
              <a:t>big an array its elements are always stored in</a:t>
            </a:r>
          </a:p>
          <a:p>
            <a:pPr marL="109728" indent="0">
              <a:buNone/>
            </a:pPr>
            <a:r>
              <a:rPr lang="en-US" dirty="0"/>
              <a:t>contiguous memory locations. This is a very important point</a:t>
            </a:r>
          </a:p>
          <a:p>
            <a:pPr marL="109728" indent="0">
              <a:buNone/>
            </a:pPr>
            <a:r>
              <a:rPr lang="en-US" dirty="0"/>
              <a:t>which we would discuss in more detail later on.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17247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836712"/>
            <a:ext cx="8507288" cy="5170579"/>
          </a:xfrm>
        </p:spPr>
        <p:txBody>
          <a:bodyPr/>
          <a:lstStyle/>
          <a:p>
            <a:pPr algn="just"/>
            <a:r>
              <a:rPr lang="en-US" dirty="0"/>
              <a:t>Array is a very popular data type with C programmers. This </a:t>
            </a:r>
            <a:r>
              <a:rPr lang="en-US" dirty="0" smtClean="0"/>
              <a:t>is because </a:t>
            </a:r>
            <a:r>
              <a:rPr lang="en-US" dirty="0"/>
              <a:t>of the </a:t>
            </a:r>
            <a:r>
              <a:rPr lang="en-US" dirty="0" smtClean="0"/>
              <a:t> convenience </a:t>
            </a:r>
            <a:r>
              <a:rPr lang="en-US" dirty="0"/>
              <a:t>with which arrays lend themselves </a:t>
            </a:r>
            <a:r>
              <a:rPr lang="en-US" dirty="0" smtClean="0"/>
              <a:t>to programming.</a:t>
            </a:r>
          </a:p>
          <a:p>
            <a:r>
              <a:rPr lang="en-IN" b="1" dirty="0"/>
              <a:t>Array </a:t>
            </a:r>
            <a:r>
              <a:rPr lang="en-IN" b="1" dirty="0" smtClean="0"/>
              <a:t>Initialisation</a:t>
            </a:r>
          </a:p>
          <a:p>
            <a:r>
              <a:rPr lang="en-US" dirty="0"/>
              <a:t>Following are a few examples that demonstrate this.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[6] = { 2, 4, 12, 5, 45, 5 } ;</a:t>
            </a:r>
          </a:p>
          <a:p>
            <a:r>
              <a:rPr lang="en-US" dirty="0" err="1"/>
              <a:t>int</a:t>
            </a:r>
            <a:r>
              <a:rPr lang="en-US" dirty="0"/>
              <a:t> n[ ] = { 2, 4, 12, 5, 45, 5 } ;</a:t>
            </a:r>
          </a:p>
          <a:p>
            <a:r>
              <a:rPr lang="en-US" dirty="0"/>
              <a:t>float press[ ] = { 12.3, 34.2 -23.4, -11.3 } </a:t>
            </a:r>
            <a:r>
              <a:rPr lang="en-US" b="1" dirty="0"/>
              <a:t>;</a:t>
            </a:r>
          </a:p>
          <a:p>
            <a:endParaRPr lang="en-IN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en-IN" sz="2800" dirty="0"/>
              <a:t>More on Arrays</a:t>
            </a:r>
          </a:p>
        </p:txBody>
      </p:sp>
    </p:spTree>
    <p:extLst>
      <p:ext uri="{BB962C8B-B14F-4D97-AF65-F5344CB8AC3E}">
        <p14:creationId xmlns:p14="http://schemas.microsoft.com/office/powerpoint/2010/main" val="923770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the following points carefully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(a) Till the array elements are not given any specific values, </a:t>
            </a:r>
            <a:r>
              <a:rPr lang="en-US" dirty="0" smtClean="0"/>
              <a:t>they are </a:t>
            </a:r>
            <a:r>
              <a:rPr lang="en-US" dirty="0"/>
              <a:t>supposed to contain garbage values.</a:t>
            </a:r>
          </a:p>
          <a:p>
            <a:r>
              <a:rPr lang="en-US" dirty="0"/>
              <a:t>(b) If the array is </a:t>
            </a:r>
            <a:r>
              <a:rPr lang="en-US" dirty="0" err="1"/>
              <a:t>initialised</a:t>
            </a:r>
            <a:r>
              <a:rPr lang="en-US" dirty="0"/>
              <a:t> where it is declared, mentioning </a:t>
            </a:r>
            <a:r>
              <a:rPr lang="en-US" dirty="0" smtClean="0"/>
              <a:t>the dimension </a:t>
            </a:r>
            <a:r>
              <a:rPr lang="en-US" dirty="0"/>
              <a:t>of the array is optional as in the 2nd example above.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63547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4882547"/>
          </a:xfrm>
        </p:spPr>
        <p:txBody>
          <a:bodyPr>
            <a:normAutofit/>
          </a:bodyPr>
          <a:lstStyle/>
          <a:p>
            <a:r>
              <a:rPr lang="en-US" dirty="0"/>
              <a:t>Consider the following array declaration:</a:t>
            </a:r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arr</a:t>
            </a:r>
            <a:r>
              <a:rPr lang="en-US" dirty="0"/>
              <a:t>[8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 smtClean="0"/>
              <a:t>16 bytes </a:t>
            </a:r>
            <a:r>
              <a:rPr lang="en-US" dirty="0"/>
              <a:t>get immediately reserved in memory, 2 bytes each for the </a:t>
            </a:r>
            <a:r>
              <a:rPr lang="en-US" dirty="0" smtClean="0"/>
              <a:t>8 integers </a:t>
            </a:r>
            <a:r>
              <a:rPr lang="en-US" dirty="0"/>
              <a:t>(under Windows/Linux the array would occupy 32 bytes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Array Elements in Memory</a:t>
            </a:r>
          </a:p>
        </p:txBody>
      </p:sp>
    </p:spTree>
    <p:extLst>
      <p:ext uri="{BB962C8B-B14F-4D97-AF65-F5344CB8AC3E}">
        <p14:creationId xmlns:p14="http://schemas.microsoft.com/office/powerpoint/2010/main" val="35542524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27" y="2060848"/>
            <a:ext cx="6923473" cy="2225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90784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elements can be passed to a function by calling the </a:t>
            </a:r>
            <a:r>
              <a:rPr lang="en-US" dirty="0" smtClean="0"/>
              <a:t>function by </a:t>
            </a:r>
            <a:r>
              <a:rPr lang="en-US" dirty="0"/>
              <a:t>value, or by reference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In the call by value we pass values of</a:t>
            </a:r>
          </a:p>
          <a:p>
            <a:pPr marL="109728" indent="0">
              <a:buNone/>
            </a:pPr>
            <a:r>
              <a:rPr lang="en-US" dirty="0" smtClean="0"/>
              <a:t>array </a:t>
            </a:r>
            <a:r>
              <a:rPr lang="en-US" dirty="0"/>
              <a:t>elements to the function, whereas in the call by reference </a:t>
            </a:r>
            <a:r>
              <a:rPr lang="en-US" dirty="0" smtClean="0"/>
              <a:t>we pass </a:t>
            </a:r>
            <a:r>
              <a:rPr lang="en-US" dirty="0"/>
              <a:t>addresses of array elements to the function.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Passing Array Elements to a Function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7738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602627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 smtClean="0"/>
              <a:t>/* Demonstration of call by value */</a:t>
            </a:r>
          </a:p>
          <a:p>
            <a:pPr marL="109728" indent="0">
              <a:buNone/>
            </a:pPr>
            <a:r>
              <a:rPr lang="en-US" dirty="0" smtClean="0"/>
              <a:t>main( )</a:t>
            </a:r>
          </a:p>
          <a:p>
            <a:pPr marL="109728" indent="0">
              <a:buNone/>
            </a:pPr>
            <a:r>
              <a:rPr lang="en-US" dirty="0" smtClean="0"/>
              <a:t>{</a:t>
            </a:r>
          </a:p>
          <a:p>
            <a:pPr marL="109728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i ;</a:t>
            </a:r>
          </a:p>
          <a:p>
            <a:pPr marL="109728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marks[ ] = { 55, 65, 75, 56, 78, 78, 90 } ;</a:t>
            </a:r>
          </a:p>
          <a:p>
            <a:pPr marL="109728" indent="0">
              <a:buNone/>
            </a:pPr>
            <a:r>
              <a:rPr lang="en-US" dirty="0" smtClean="0"/>
              <a:t>for ( i = 0 ; i &lt;= 6 ; i++ )</a:t>
            </a:r>
          </a:p>
          <a:p>
            <a:pPr marL="109728" indent="0">
              <a:buNone/>
            </a:pPr>
            <a:r>
              <a:rPr lang="en-US" dirty="0" smtClean="0"/>
              <a:t>display ( marks[i] ) ;</a:t>
            </a:r>
          </a:p>
          <a:p>
            <a:pPr marL="109728" indent="0">
              <a:buNone/>
            </a:pPr>
            <a:r>
              <a:rPr lang="en-US" dirty="0" smtClean="0"/>
              <a:t>}</a:t>
            </a:r>
          </a:p>
          <a:p>
            <a:pPr marL="109728" indent="0">
              <a:buNone/>
            </a:pPr>
            <a:r>
              <a:rPr lang="en-US" dirty="0" smtClean="0"/>
              <a:t>display ( </a:t>
            </a:r>
            <a:r>
              <a:rPr lang="en-US" dirty="0" err="1" smtClean="0"/>
              <a:t>int</a:t>
            </a:r>
            <a:r>
              <a:rPr lang="en-US" dirty="0" smtClean="0"/>
              <a:t> m )</a:t>
            </a:r>
          </a:p>
          <a:p>
            <a:pPr marL="109728" indent="0">
              <a:buNone/>
            </a:pPr>
            <a:r>
              <a:rPr lang="en-US" dirty="0" smtClean="0"/>
              <a:t>{</a:t>
            </a:r>
          </a:p>
          <a:p>
            <a:pPr marL="109728" indent="0"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 ( "%d ", m ) ;</a:t>
            </a:r>
          </a:p>
          <a:p>
            <a:pPr marL="109728" indent="0">
              <a:buNone/>
            </a:pPr>
            <a:r>
              <a:rPr lang="en-US" dirty="0" smtClean="0"/>
              <a:t>}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here’s the output...</a:t>
            </a:r>
          </a:p>
          <a:p>
            <a:r>
              <a:rPr lang="en-US" dirty="0"/>
              <a:t>55 65 75 56 78 78 90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34207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8764" y="1703000"/>
            <a:ext cx="8229600" cy="4525963"/>
          </a:xfrm>
        </p:spPr>
        <p:txBody>
          <a:bodyPr/>
          <a:lstStyle/>
          <a:p>
            <a:r>
              <a:rPr lang="en-US" dirty="0"/>
              <a:t>The '#' symbol indicates that whatever statement starts with a '#' will go to the preprocessor program to get executed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Examples </a:t>
            </a:r>
            <a:r>
              <a:rPr lang="en-US" dirty="0"/>
              <a:t>of some preprocessor directives are: #include, #define, #</a:t>
            </a:r>
            <a:r>
              <a:rPr lang="en-US" dirty="0" err="1"/>
              <a:t>ifndef</a:t>
            </a:r>
            <a:r>
              <a:rPr lang="en-US" dirty="0"/>
              <a:t>, etc.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60368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Array elements can be passed to a function by calling the </a:t>
            </a:r>
            <a:r>
              <a:rPr lang="en-US" dirty="0" smtClean="0"/>
              <a:t>function by </a:t>
            </a:r>
            <a:r>
              <a:rPr lang="en-US" dirty="0"/>
              <a:t>value, or by reference.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call by value we pass values </a:t>
            </a:r>
            <a:r>
              <a:rPr lang="en-US" dirty="0" smtClean="0"/>
              <a:t>of array </a:t>
            </a:r>
            <a:r>
              <a:rPr lang="en-US" dirty="0"/>
              <a:t>elements to the function, whereas in the call by reference </a:t>
            </a:r>
            <a:r>
              <a:rPr lang="en-US" dirty="0" smtClean="0"/>
              <a:t>we pass </a:t>
            </a:r>
            <a:r>
              <a:rPr lang="en-US" dirty="0"/>
              <a:t>addresses of array elements to the function.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These </a:t>
            </a:r>
            <a:r>
              <a:rPr lang="en-US" dirty="0"/>
              <a:t>two </a:t>
            </a:r>
            <a:r>
              <a:rPr lang="en-US" dirty="0" smtClean="0"/>
              <a:t>calls are </a:t>
            </a:r>
            <a:r>
              <a:rPr lang="en-US" dirty="0"/>
              <a:t>illustrated below: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Passing Array Elements to a Function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266178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dirty="0"/>
              <a:t>/* Demonstration of call by value */</a:t>
            </a:r>
          </a:p>
          <a:p>
            <a:pPr marL="109728" indent="0">
              <a:buNone/>
            </a:pPr>
            <a:r>
              <a:rPr lang="en-US" dirty="0"/>
              <a:t>main( )</a:t>
            </a:r>
          </a:p>
          <a:p>
            <a:pPr marL="109728" indent="0">
              <a:buNone/>
            </a:pPr>
            <a:r>
              <a:rPr lang="en-US" dirty="0"/>
              <a:t>{</a:t>
            </a:r>
          </a:p>
          <a:p>
            <a:pPr marL="109728" indent="0">
              <a:buNone/>
            </a:pPr>
            <a:r>
              <a:rPr lang="en-US" dirty="0" err="1"/>
              <a:t>int</a:t>
            </a:r>
            <a:r>
              <a:rPr lang="en-US" dirty="0"/>
              <a:t> i ;</a:t>
            </a:r>
          </a:p>
          <a:p>
            <a:pPr marL="109728" indent="0">
              <a:buNone/>
            </a:pPr>
            <a:r>
              <a:rPr lang="en-US" dirty="0" err="1"/>
              <a:t>int</a:t>
            </a:r>
            <a:r>
              <a:rPr lang="en-US" dirty="0"/>
              <a:t> marks[ ] = { 55, 65, 75, 56, 78, 78, 90 } ;</a:t>
            </a:r>
          </a:p>
          <a:p>
            <a:pPr marL="109728" indent="0">
              <a:buNone/>
            </a:pPr>
            <a:r>
              <a:rPr lang="en-US" dirty="0"/>
              <a:t>for ( i = 0 ; i &lt;= 6 ; i++ )</a:t>
            </a:r>
          </a:p>
          <a:p>
            <a:pPr marL="109728" indent="0">
              <a:buNone/>
            </a:pPr>
            <a:r>
              <a:rPr lang="en-US" dirty="0"/>
              <a:t>display ( marks[i] ) ;</a:t>
            </a:r>
          </a:p>
          <a:p>
            <a:pPr marL="109728" indent="0">
              <a:buNone/>
            </a:pPr>
            <a:r>
              <a:rPr lang="en-US" dirty="0"/>
              <a:t>}</a:t>
            </a:r>
          </a:p>
          <a:p>
            <a:pPr marL="109728" indent="0">
              <a:buNone/>
            </a:pPr>
            <a:r>
              <a:rPr lang="en-US" dirty="0"/>
              <a:t>display ( </a:t>
            </a:r>
            <a:r>
              <a:rPr lang="en-US" dirty="0" err="1"/>
              <a:t>int</a:t>
            </a:r>
            <a:r>
              <a:rPr lang="en-US" dirty="0"/>
              <a:t> m )</a:t>
            </a:r>
          </a:p>
          <a:p>
            <a:pPr marL="109728" indent="0">
              <a:buNone/>
            </a:pPr>
            <a:r>
              <a:rPr lang="en-US" dirty="0"/>
              <a:t>{</a:t>
            </a:r>
          </a:p>
          <a:p>
            <a:pPr marL="109728" indent="0">
              <a:buNone/>
            </a:pPr>
            <a:r>
              <a:rPr lang="en-US" dirty="0" err="1"/>
              <a:t>printf</a:t>
            </a:r>
            <a:r>
              <a:rPr lang="en-US" dirty="0"/>
              <a:t> ( "%d ", m ) ;</a:t>
            </a:r>
          </a:p>
          <a:p>
            <a:pPr marL="109728" indent="0">
              <a:buNone/>
            </a:pPr>
            <a:r>
              <a:rPr lang="en-US" dirty="0"/>
              <a:t>}</a:t>
            </a:r>
          </a:p>
          <a:p>
            <a:pPr marL="109728" indent="0">
              <a:buNone/>
            </a:pPr>
            <a:r>
              <a:rPr lang="en-US" dirty="0"/>
              <a:t>And here’s the output...</a:t>
            </a:r>
          </a:p>
          <a:p>
            <a:pPr marL="109728" indent="0">
              <a:buNone/>
            </a:pPr>
            <a:r>
              <a:rPr lang="en-US" dirty="0"/>
              <a:t>55 65 75 56 78 78 9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97212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1" y="980728"/>
            <a:ext cx="7697657" cy="525658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And now the call by reference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/* Demonstration of call by reference */</a:t>
            </a:r>
          </a:p>
          <a:p>
            <a:pPr marL="109728" indent="0">
              <a:buNone/>
            </a:pPr>
            <a:r>
              <a:rPr lang="en-US" dirty="0"/>
              <a:t>main( )</a:t>
            </a:r>
          </a:p>
          <a:p>
            <a:pPr marL="109728" indent="0">
              <a:buNone/>
            </a:pPr>
            <a:r>
              <a:rPr lang="en-US" dirty="0"/>
              <a:t>{</a:t>
            </a:r>
          </a:p>
          <a:p>
            <a:pPr marL="109728" indent="0">
              <a:buNone/>
            </a:pPr>
            <a:r>
              <a:rPr lang="en-US" dirty="0" err="1"/>
              <a:t>int</a:t>
            </a:r>
            <a:r>
              <a:rPr lang="en-US" dirty="0"/>
              <a:t> i ;</a:t>
            </a:r>
          </a:p>
          <a:p>
            <a:pPr marL="109728" indent="0">
              <a:buNone/>
            </a:pPr>
            <a:r>
              <a:rPr lang="en-US" dirty="0" err="1"/>
              <a:t>int</a:t>
            </a:r>
            <a:r>
              <a:rPr lang="en-US" dirty="0"/>
              <a:t> marks[ ] = { 55, 65, 75, 56, 78, 78, 90 } ;</a:t>
            </a:r>
          </a:p>
          <a:p>
            <a:pPr marL="109728" indent="0">
              <a:buNone/>
            </a:pPr>
            <a:r>
              <a:rPr lang="en-US" dirty="0"/>
              <a:t>for ( i = 0 ; i &lt;= 6 ; i++ )</a:t>
            </a:r>
          </a:p>
          <a:p>
            <a:pPr marL="109728" indent="0">
              <a:buNone/>
            </a:pPr>
            <a:r>
              <a:rPr lang="en-US" dirty="0" err="1"/>
              <a:t>disp</a:t>
            </a:r>
            <a:r>
              <a:rPr lang="en-US" dirty="0"/>
              <a:t> ( &amp;marks[i] ) ;</a:t>
            </a:r>
          </a:p>
          <a:p>
            <a:pPr marL="109728" indent="0">
              <a:buNone/>
            </a:pPr>
            <a:r>
              <a:rPr lang="en-US" dirty="0"/>
              <a:t>}</a:t>
            </a:r>
          </a:p>
          <a:p>
            <a:pPr marL="109728" indent="0">
              <a:buNone/>
            </a:pPr>
            <a:r>
              <a:rPr lang="en-US" dirty="0" err="1"/>
              <a:t>disp</a:t>
            </a:r>
            <a:r>
              <a:rPr lang="en-US" dirty="0"/>
              <a:t> ( </a:t>
            </a:r>
            <a:r>
              <a:rPr lang="en-US" dirty="0" err="1"/>
              <a:t>int</a:t>
            </a:r>
            <a:r>
              <a:rPr lang="en-US" dirty="0"/>
              <a:t> *n )</a:t>
            </a:r>
          </a:p>
          <a:p>
            <a:pPr marL="109728" indent="0">
              <a:buNone/>
            </a:pPr>
            <a:r>
              <a:rPr lang="en-US" dirty="0"/>
              <a:t>{</a:t>
            </a:r>
          </a:p>
          <a:p>
            <a:pPr marL="109728" indent="0">
              <a:buNone/>
            </a:pPr>
            <a:r>
              <a:rPr lang="en-US" dirty="0" err="1"/>
              <a:t>printf</a:t>
            </a:r>
            <a:r>
              <a:rPr lang="en-US" dirty="0"/>
              <a:t> ( "%d ", *n ) ;</a:t>
            </a:r>
          </a:p>
          <a:p>
            <a:pPr marL="109728" indent="0">
              <a:buNone/>
            </a:pPr>
            <a:r>
              <a:rPr lang="en-US" dirty="0"/>
              <a:t>}</a:t>
            </a:r>
          </a:p>
          <a:p>
            <a:pPr marL="109728" indent="0">
              <a:buNone/>
            </a:pPr>
            <a:r>
              <a:rPr lang="en-US" dirty="0"/>
              <a:t>And here’s the output...</a:t>
            </a:r>
          </a:p>
          <a:p>
            <a:pPr marL="109728" indent="0">
              <a:buNone/>
            </a:pPr>
            <a:r>
              <a:rPr lang="en-US" dirty="0"/>
              <a:t>55 65 75 56 78 78 90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2453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4882547"/>
          </a:xfrm>
        </p:spPr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r>
              <a:rPr lang="en-IN" dirty="0"/>
              <a:t>main( )</a:t>
            </a:r>
          </a:p>
          <a:p>
            <a:pPr marL="109728" indent="0">
              <a:buNone/>
            </a:pPr>
            <a:r>
              <a:rPr lang="en-IN" sz="3000" dirty="0"/>
              <a:t>{</a:t>
            </a:r>
          </a:p>
          <a:p>
            <a:pPr marL="109728" indent="0">
              <a:buNone/>
            </a:pPr>
            <a:r>
              <a:rPr lang="en-IN" sz="3000" dirty="0" err="1"/>
              <a:t>int</a:t>
            </a:r>
            <a:r>
              <a:rPr lang="en-IN" sz="3000" dirty="0"/>
              <a:t> i = 3, *x ;</a:t>
            </a:r>
          </a:p>
          <a:p>
            <a:pPr marL="109728" indent="0">
              <a:buNone/>
            </a:pPr>
            <a:r>
              <a:rPr lang="en-IN" sz="3000" dirty="0"/>
              <a:t>float j = 1.5, *y ;</a:t>
            </a:r>
          </a:p>
          <a:p>
            <a:pPr marL="109728" indent="0">
              <a:buNone/>
            </a:pPr>
            <a:r>
              <a:rPr lang="en-IN" sz="3000" dirty="0"/>
              <a:t>char k = 'c', *z ;</a:t>
            </a:r>
          </a:p>
          <a:p>
            <a:pPr marL="109728" indent="0">
              <a:buNone/>
            </a:pPr>
            <a:r>
              <a:rPr lang="en-IN" sz="3000" dirty="0" err="1"/>
              <a:t>printf</a:t>
            </a:r>
            <a:r>
              <a:rPr lang="en-IN" sz="3000" dirty="0"/>
              <a:t> ( "\</a:t>
            </a:r>
            <a:r>
              <a:rPr lang="en-IN" sz="3000" dirty="0" err="1"/>
              <a:t>nValue</a:t>
            </a:r>
            <a:r>
              <a:rPr lang="en-IN" sz="3000" dirty="0"/>
              <a:t> of i = %d", i ) ;</a:t>
            </a:r>
          </a:p>
          <a:p>
            <a:pPr marL="109728" indent="0">
              <a:buNone/>
            </a:pPr>
            <a:r>
              <a:rPr lang="en-IN" sz="3000" dirty="0" err="1"/>
              <a:t>printf</a:t>
            </a:r>
            <a:r>
              <a:rPr lang="en-IN" sz="3000" dirty="0"/>
              <a:t> ( "\</a:t>
            </a:r>
            <a:r>
              <a:rPr lang="en-IN" sz="3000" dirty="0" err="1"/>
              <a:t>nValue</a:t>
            </a:r>
            <a:r>
              <a:rPr lang="en-IN" sz="3000" dirty="0"/>
              <a:t> of j = %f", j ) ;</a:t>
            </a:r>
          </a:p>
          <a:p>
            <a:pPr marL="109728" indent="0">
              <a:buNone/>
            </a:pPr>
            <a:r>
              <a:rPr lang="en-IN" sz="3000" dirty="0" err="1"/>
              <a:t>printf</a:t>
            </a:r>
            <a:r>
              <a:rPr lang="en-IN" sz="3000" dirty="0"/>
              <a:t> ( "\</a:t>
            </a:r>
            <a:r>
              <a:rPr lang="en-IN" sz="3000" dirty="0" err="1"/>
              <a:t>nValue</a:t>
            </a:r>
            <a:r>
              <a:rPr lang="en-IN" sz="3000" dirty="0"/>
              <a:t> of k = %c", k ) ;</a:t>
            </a:r>
          </a:p>
          <a:p>
            <a:pPr marL="109728" indent="0">
              <a:buNone/>
            </a:pPr>
            <a:r>
              <a:rPr lang="en-IN" sz="3000" dirty="0"/>
              <a:t>x = &amp;i ;</a:t>
            </a:r>
          </a:p>
          <a:p>
            <a:pPr marL="109728" indent="0">
              <a:buNone/>
            </a:pPr>
            <a:r>
              <a:rPr lang="en-IN" sz="3000" dirty="0"/>
              <a:t>y = &amp;j ;</a:t>
            </a:r>
          </a:p>
          <a:p>
            <a:pPr marL="109728" indent="0">
              <a:buNone/>
            </a:pPr>
            <a:r>
              <a:rPr lang="en-IN" sz="3000" dirty="0"/>
              <a:t>z = &amp;k ;</a:t>
            </a:r>
          </a:p>
          <a:p>
            <a:pPr marL="109728" indent="0">
              <a:buNone/>
            </a:pPr>
            <a:r>
              <a:rPr lang="en-IN" sz="3000" dirty="0" err="1"/>
              <a:t>printf</a:t>
            </a:r>
            <a:r>
              <a:rPr lang="en-IN" sz="3000" dirty="0"/>
              <a:t> ( "\</a:t>
            </a:r>
            <a:r>
              <a:rPr lang="en-IN" sz="3000" dirty="0" err="1"/>
              <a:t>nOriginal</a:t>
            </a:r>
            <a:r>
              <a:rPr lang="en-IN" sz="3000" dirty="0"/>
              <a:t> address in x = %u", x ) ;</a:t>
            </a:r>
          </a:p>
          <a:p>
            <a:pPr marL="109728" indent="0">
              <a:buNone/>
            </a:pPr>
            <a:r>
              <a:rPr lang="en-IN" sz="3000" dirty="0" err="1"/>
              <a:t>printf</a:t>
            </a:r>
            <a:r>
              <a:rPr lang="en-IN" sz="3000" dirty="0"/>
              <a:t> ( "\</a:t>
            </a:r>
            <a:r>
              <a:rPr lang="en-IN" sz="3000" dirty="0" err="1"/>
              <a:t>nOriginal</a:t>
            </a:r>
            <a:r>
              <a:rPr lang="en-IN" sz="3000" dirty="0"/>
              <a:t> address in y = %u", y ) ;</a:t>
            </a:r>
          </a:p>
          <a:p>
            <a:pPr marL="109728" indent="0">
              <a:buNone/>
            </a:pPr>
            <a:r>
              <a:rPr lang="en-IN" sz="3000" dirty="0" err="1"/>
              <a:t>printf</a:t>
            </a:r>
            <a:r>
              <a:rPr lang="en-IN" sz="3000" dirty="0"/>
              <a:t> ( "\</a:t>
            </a:r>
            <a:r>
              <a:rPr lang="en-IN" sz="3000" dirty="0" err="1"/>
              <a:t>nOriginal</a:t>
            </a:r>
            <a:r>
              <a:rPr lang="en-IN" sz="3000" dirty="0"/>
              <a:t> address in z = %u", z ) ;</a:t>
            </a:r>
          </a:p>
          <a:p>
            <a:pPr marL="109728" indent="0">
              <a:buNone/>
            </a:pPr>
            <a:r>
              <a:rPr lang="en-IN" sz="3000" dirty="0"/>
              <a:t>x++ ;</a:t>
            </a:r>
          </a:p>
          <a:p>
            <a:pPr marL="109728" indent="0">
              <a:buNone/>
            </a:pPr>
            <a:r>
              <a:rPr lang="en-IN" sz="3000" dirty="0"/>
              <a:t>y++ ;</a:t>
            </a:r>
          </a:p>
          <a:p>
            <a:pPr marL="109728" indent="0">
              <a:buNone/>
            </a:pPr>
            <a:r>
              <a:rPr lang="en-IN" sz="3000" dirty="0"/>
              <a:t>z++ ;</a:t>
            </a:r>
          </a:p>
          <a:p>
            <a:pPr marL="109728" indent="0">
              <a:buNone/>
            </a:pPr>
            <a:r>
              <a:rPr lang="en-IN" sz="3000" dirty="0" err="1"/>
              <a:t>printf</a:t>
            </a:r>
            <a:r>
              <a:rPr lang="en-IN" sz="3000" dirty="0"/>
              <a:t> ( "\</a:t>
            </a:r>
            <a:r>
              <a:rPr lang="en-IN" sz="3000" dirty="0" err="1"/>
              <a:t>nNew</a:t>
            </a:r>
            <a:r>
              <a:rPr lang="en-IN" sz="3000" dirty="0"/>
              <a:t> address in x = %u", x ) ;</a:t>
            </a:r>
          </a:p>
          <a:p>
            <a:pPr marL="109728" indent="0">
              <a:buNone/>
            </a:pPr>
            <a:r>
              <a:rPr lang="en-IN" sz="3000" dirty="0" err="1"/>
              <a:t>printf</a:t>
            </a:r>
            <a:r>
              <a:rPr lang="en-IN" sz="3000" dirty="0"/>
              <a:t> ( "\</a:t>
            </a:r>
            <a:r>
              <a:rPr lang="en-IN" sz="3000" dirty="0" err="1"/>
              <a:t>nNew</a:t>
            </a:r>
            <a:r>
              <a:rPr lang="en-IN" sz="3000" dirty="0"/>
              <a:t> address in y = %u", y ) ;</a:t>
            </a:r>
          </a:p>
          <a:p>
            <a:pPr marL="109728" indent="0">
              <a:buNone/>
            </a:pPr>
            <a:r>
              <a:rPr lang="en-IN" sz="3000" dirty="0" err="1"/>
              <a:t>printf</a:t>
            </a:r>
            <a:r>
              <a:rPr lang="en-IN" sz="3000" dirty="0"/>
              <a:t> ( "\</a:t>
            </a:r>
            <a:r>
              <a:rPr lang="en-IN" sz="3000" dirty="0" err="1"/>
              <a:t>nNew</a:t>
            </a:r>
            <a:r>
              <a:rPr lang="en-IN" sz="3000" dirty="0"/>
              <a:t> address in z = %u", z ) ;</a:t>
            </a:r>
          </a:p>
          <a:p>
            <a:pPr marL="109728" indent="0">
              <a:buNone/>
            </a:pPr>
            <a:r>
              <a:rPr lang="en-IN" sz="3000" dirty="0"/>
              <a:t>}</a:t>
            </a:r>
          </a:p>
          <a:p>
            <a:pPr marL="109728" indent="0">
              <a:buNone/>
            </a:pPr>
            <a:r>
              <a:rPr lang="en-IN" sz="3000" dirty="0"/>
              <a:t>Here is the output of the program.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Pointers and </a:t>
            </a:r>
            <a:r>
              <a:rPr lang="en-IN" dirty="0" smtClean="0"/>
              <a:t>Arrays..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5220072" y="1412776"/>
            <a:ext cx="3923928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Value of i = 3</a:t>
            </a:r>
          </a:p>
          <a:p>
            <a:r>
              <a:rPr lang="en-US" dirty="0"/>
              <a:t>Value of j = 1.500000</a:t>
            </a:r>
          </a:p>
          <a:p>
            <a:r>
              <a:rPr lang="en-US" dirty="0"/>
              <a:t>Value of k = c</a:t>
            </a:r>
          </a:p>
          <a:p>
            <a:r>
              <a:rPr lang="en-US" dirty="0"/>
              <a:t>Original address in x = 65524</a:t>
            </a:r>
          </a:p>
          <a:p>
            <a:r>
              <a:rPr lang="en-US" dirty="0"/>
              <a:t>Original address in y = 65520</a:t>
            </a:r>
          </a:p>
          <a:p>
            <a:r>
              <a:rPr lang="en-US" dirty="0"/>
              <a:t>Original address in z = 65519</a:t>
            </a:r>
          </a:p>
          <a:p>
            <a:r>
              <a:rPr lang="en-US" dirty="0"/>
              <a:t>New address in x = 65526</a:t>
            </a:r>
          </a:p>
          <a:p>
            <a:r>
              <a:rPr lang="en-US" dirty="0"/>
              <a:t>New address in y = 65524</a:t>
            </a:r>
          </a:p>
          <a:p>
            <a:r>
              <a:rPr lang="en-US" dirty="0"/>
              <a:t>New address in z = 65520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70957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764704"/>
            <a:ext cx="8507288" cy="524258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</a:t>
            </a:r>
            <a:r>
              <a:rPr lang="en-US" dirty="0" smtClean="0"/>
              <a:t>two-dimensional </a:t>
            </a:r>
            <a:r>
              <a:rPr lang="en-US" dirty="0"/>
              <a:t>array is also called a matrix.</a:t>
            </a:r>
          </a:p>
          <a:p>
            <a:r>
              <a:rPr lang="en-US" dirty="0"/>
              <a:t>Here is a sample program that stores roll number and </a:t>
            </a:r>
            <a:r>
              <a:rPr lang="en-US" dirty="0" smtClean="0"/>
              <a:t>marks obtained </a:t>
            </a:r>
            <a:r>
              <a:rPr lang="en-US" dirty="0"/>
              <a:t>by a student side by side in a </a:t>
            </a:r>
            <a:r>
              <a:rPr lang="en-US" dirty="0" smtClean="0"/>
              <a:t>matrix.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IN" dirty="0"/>
              <a:t>main( )</a:t>
            </a:r>
          </a:p>
          <a:p>
            <a:pPr marL="109728" indent="0">
              <a:buNone/>
            </a:pPr>
            <a:r>
              <a:rPr lang="en-IN" dirty="0"/>
              <a:t>{</a:t>
            </a:r>
          </a:p>
          <a:p>
            <a:pPr marL="109728" indent="0">
              <a:buNone/>
            </a:pPr>
            <a:r>
              <a:rPr lang="en-IN" dirty="0" err="1"/>
              <a:t>int</a:t>
            </a:r>
            <a:r>
              <a:rPr lang="en-IN" dirty="0"/>
              <a:t> stud[4][2] ;</a:t>
            </a:r>
          </a:p>
          <a:p>
            <a:pPr marL="109728" indent="0">
              <a:buNone/>
            </a:pPr>
            <a:r>
              <a:rPr lang="en-IN" dirty="0" err="1"/>
              <a:t>int</a:t>
            </a:r>
            <a:r>
              <a:rPr lang="en-IN" dirty="0"/>
              <a:t> i, j ;</a:t>
            </a:r>
          </a:p>
          <a:p>
            <a:pPr marL="109728" indent="0">
              <a:buNone/>
            </a:pPr>
            <a:r>
              <a:rPr lang="en-IN" dirty="0"/>
              <a:t>for ( i = 0 ; i &lt;= 3 ; i++ )</a:t>
            </a:r>
          </a:p>
          <a:p>
            <a:pPr marL="109728" indent="0">
              <a:buNone/>
            </a:pPr>
            <a:r>
              <a:rPr lang="en-IN" dirty="0"/>
              <a:t>{</a:t>
            </a:r>
          </a:p>
          <a:p>
            <a:pPr marL="109728" indent="0">
              <a:buNone/>
            </a:pPr>
            <a:r>
              <a:rPr lang="en-IN" dirty="0" err="1"/>
              <a:t>printf</a:t>
            </a:r>
            <a:r>
              <a:rPr lang="en-IN" dirty="0"/>
              <a:t> ( "\n Enter roll no. and marks" ) ;</a:t>
            </a:r>
          </a:p>
          <a:p>
            <a:pPr marL="109728" indent="0">
              <a:buNone/>
            </a:pPr>
            <a:r>
              <a:rPr lang="en-IN" dirty="0" err="1"/>
              <a:t>scanf</a:t>
            </a:r>
            <a:r>
              <a:rPr lang="en-IN" dirty="0"/>
              <a:t> ( "%d %d", &amp;stud[i][0], &amp;stud[i][1] ) ;</a:t>
            </a:r>
          </a:p>
          <a:p>
            <a:pPr marL="109728" indent="0">
              <a:buNone/>
            </a:pPr>
            <a:r>
              <a:rPr lang="en-IN" dirty="0"/>
              <a:t>}</a:t>
            </a:r>
          </a:p>
          <a:p>
            <a:pPr marL="109728" indent="0">
              <a:buNone/>
            </a:pPr>
            <a:r>
              <a:rPr lang="en-IN" dirty="0"/>
              <a:t>for ( i = 0 ; i &lt;= 3 ; i++ )</a:t>
            </a:r>
          </a:p>
          <a:p>
            <a:pPr marL="109728" indent="0">
              <a:buNone/>
            </a:pPr>
            <a:r>
              <a:rPr lang="en-IN" dirty="0" err="1"/>
              <a:t>printf</a:t>
            </a:r>
            <a:r>
              <a:rPr lang="en-IN" dirty="0"/>
              <a:t> ( "\</a:t>
            </a:r>
            <a:r>
              <a:rPr lang="en-IN" dirty="0" err="1"/>
              <a:t>n%d</a:t>
            </a:r>
            <a:r>
              <a:rPr lang="en-IN" dirty="0"/>
              <a:t> %d", stud[i][0], stud[i][1] ) ;</a:t>
            </a:r>
          </a:p>
          <a:p>
            <a:pPr marL="109728" indent="0">
              <a:buNone/>
            </a:pPr>
            <a:r>
              <a:rPr lang="en-IN" dirty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IN" sz="3200" dirty="0">
                <a:effectLst/>
              </a:rPr>
              <a:t>Two Dimensional Arrays </a:t>
            </a:r>
            <a:r>
              <a:rPr lang="en-IN" sz="3200" dirty="0" smtClean="0">
                <a:effectLst/>
              </a:rPr>
              <a:t/>
            </a:r>
            <a:br>
              <a:rPr lang="en-IN" sz="3200" dirty="0" smtClean="0">
                <a:effectLst/>
              </a:rPr>
            </a:b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0002798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530619"/>
          </a:xfrm>
        </p:spPr>
        <p:txBody>
          <a:bodyPr>
            <a:normAutofit fontScale="92500"/>
          </a:bodyPr>
          <a:lstStyle/>
          <a:p>
            <a:r>
              <a:rPr lang="en-US" dirty="0"/>
              <a:t>Look at the </a:t>
            </a:r>
            <a:r>
              <a:rPr lang="en-US" dirty="0" err="1"/>
              <a:t>scanf</a:t>
            </a:r>
            <a:r>
              <a:rPr lang="en-US" dirty="0"/>
              <a:t>( ) statement used in the first for loop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err="1"/>
              <a:t>scanf</a:t>
            </a:r>
            <a:r>
              <a:rPr lang="en-US" dirty="0"/>
              <a:t> ( "%d %d", &amp;stud[i][0], &amp;stud[i][1] 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In stud[i][0] and stud[i][1] the first subscript of the variable </a:t>
            </a:r>
            <a:r>
              <a:rPr lang="en-US" dirty="0" err="1" smtClean="0"/>
              <a:t>stud,is</a:t>
            </a:r>
            <a:r>
              <a:rPr lang="en-US" dirty="0" smtClean="0"/>
              <a:t> </a:t>
            </a:r>
            <a:r>
              <a:rPr lang="en-US" dirty="0"/>
              <a:t>row number which changes for every student.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second subscript </a:t>
            </a:r>
            <a:r>
              <a:rPr lang="en-US" dirty="0"/>
              <a:t>tells which of the two columns are we talking </a:t>
            </a:r>
            <a:r>
              <a:rPr lang="en-US" dirty="0" smtClean="0"/>
              <a:t>about—the </a:t>
            </a:r>
            <a:r>
              <a:rPr lang="en-US" dirty="0" err="1" smtClean="0"/>
              <a:t>zeroth</a:t>
            </a:r>
            <a:r>
              <a:rPr lang="en-US" dirty="0" smtClean="0"/>
              <a:t> </a:t>
            </a:r>
            <a:r>
              <a:rPr lang="en-US" dirty="0"/>
              <a:t>column which contains the roll no. or the first column</a:t>
            </a:r>
          </a:p>
          <a:p>
            <a:pPr marL="109728" indent="0">
              <a:buNone/>
            </a:pPr>
            <a:r>
              <a:rPr lang="en-US" dirty="0"/>
              <a:t>which contains the marks.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42494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7977762" cy="2944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27181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way there can be an array of </a:t>
            </a:r>
            <a:r>
              <a:rPr lang="en-US" dirty="0" err="1"/>
              <a:t>ints</a:t>
            </a:r>
            <a:r>
              <a:rPr lang="en-US" dirty="0"/>
              <a:t> or an array of </a:t>
            </a:r>
            <a:r>
              <a:rPr lang="en-US" dirty="0" err="1" smtClean="0"/>
              <a:t>floats,similarly</a:t>
            </a:r>
            <a:r>
              <a:rPr lang="en-US" dirty="0" smtClean="0"/>
              <a:t> </a:t>
            </a:r>
            <a:r>
              <a:rPr lang="en-US" dirty="0"/>
              <a:t>there can be an array of pointers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Since a pointer </a:t>
            </a:r>
            <a:r>
              <a:rPr lang="en-US" dirty="0" smtClean="0"/>
              <a:t>variable always </a:t>
            </a:r>
            <a:r>
              <a:rPr lang="en-US" dirty="0"/>
              <a:t>contains an address, an array of pointers would be </a:t>
            </a:r>
            <a:r>
              <a:rPr lang="en-US" dirty="0" smtClean="0"/>
              <a:t>nothing but </a:t>
            </a:r>
            <a:r>
              <a:rPr lang="en-US" dirty="0"/>
              <a:t>a collection of addresses.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Array of Pointers</a:t>
            </a:r>
          </a:p>
        </p:txBody>
      </p:sp>
    </p:spTree>
    <p:extLst>
      <p:ext uri="{BB962C8B-B14F-4D97-AF65-F5344CB8AC3E}">
        <p14:creationId xmlns:p14="http://schemas.microsoft.com/office/powerpoint/2010/main" val="40279184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/>
              <a:t>main( )</a:t>
            </a:r>
          </a:p>
          <a:p>
            <a:pPr marL="109728" indent="0">
              <a:buNone/>
            </a:pPr>
            <a:r>
              <a:rPr lang="en-US" dirty="0"/>
              <a:t>{</a:t>
            </a:r>
          </a:p>
          <a:p>
            <a:pPr marL="109728" indent="0">
              <a:buNone/>
            </a:pPr>
            <a:r>
              <a:rPr lang="en-US" dirty="0" err="1"/>
              <a:t>int</a:t>
            </a:r>
            <a:r>
              <a:rPr lang="en-US" dirty="0"/>
              <a:t> *</a:t>
            </a:r>
            <a:r>
              <a:rPr lang="en-US" dirty="0" err="1"/>
              <a:t>arr</a:t>
            </a:r>
            <a:r>
              <a:rPr lang="en-US" dirty="0"/>
              <a:t>[4] ; /* array of integer pointers </a:t>
            </a:r>
            <a:r>
              <a:rPr lang="en-US" dirty="0" smtClean="0"/>
              <a:t>*/</a:t>
            </a:r>
          </a:p>
          <a:p>
            <a:pPr marL="109728" indent="0">
              <a:buNone/>
            </a:pPr>
            <a:r>
              <a:rPr lang="nn-NO" dirty="0"/>
              <a:t>int i = 31, j = 5, k = 19, l = 71, m ;</a:t>
            </a:r>
          </a:p>
          <a:p>
            <a:pPr marL="109728" indent="0">
              <a:buNone/>
            </a:pPr>
            <a:r>
              <a:rPr lang="nn-NO" dirty="0"/>
              <a:t>arr[0] = &amp;i ;</a:t>
            </a:r>
          </a:p>
          <a:p>
            <a:pPr marL="109728" indent="0">
              <a:buNone/>
            </a:pPr>
            <a:r>
              <a:rPr lang="nn-NO" dirty="0"/>
              <a:t>arr[1] = &amp;j ;</a:t>
            </a:r>
          </a:p>
          <a:p>
            <a:pPr marL="109728" indent="0">
              <a:buNone/>
            </a:pPr>
            <a:r>
              <a:rPr lang="nn-NO" dirty="0"/>
              <a:t>arr[2] = &amp;k ;</a:t>
            </a:r>
          </a:p>
          <a:p>
            <a:pPr marL="109728" indent="0">
              <a:buNone/>
            </a:pPr>
            <a:r>
              <a:rPr lang="nn-NO" dirty="0"/>
              <a:t>arr[3] = &amp;l ;</a:t>
            </a:r>
          </a:p>
          <a:p>
            <a:pPr marL="109728" indent="0">
              <a:buNone/>
            </a:pPr>
            <a:r>
              <a:rPr lang="nn-NO" dirty="0"/>
              <a:t>for ( m = 0 ; m &lt;= 3 ; m++ )</a:t>
            </a:r>
          </a:p>
          <a:p>
            <a:pPr marL="109728" indent="0">
              <a:buNone/>
            </a:pPr>
            <a:r>
              <a:rPr lang="nn-NO" dirty="0"/>
              <a:t>printf ( "%d ", * ( arr[m] ) ) ;</a:t>
            </a:r>
          </a:p>
          <a:p>
            <a:pPr marL="109728" indent="0">
              <a:buNone/>
            </a:pPr>
            <a:r>
              <a:rPr lang="nn-NO" dirty="0"/>
              <a:t>}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60517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2147888"/>
            <a:ext cx="5200650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506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P</a:t>
            </a:r>
            <a:r>
              <a:rPr lang="en-US" dirty="0" smtClean="0"/>
              <a:t>reprocessor </a:t>
            </a:r>
            <a:r>
              <a:rPr lang="en-US" dirty="0"/>
              <a:t>directives here:</a:t>
            </a:r>
          </a:p>
          <a:p>
            <a:pPr marL="109728" indent="0">
              <a:buNone/>
            </a:pPr>
            <a:r>
              <a:rPr lang="en-US" dirty="0"/>
              <a:t>(a) Macro expansion</a:t>
            </a:r>
          </a:p>
          <a:p>
            <a:pPr marL="109728" indent="0">
              <a:buNone/>
            </a:pPr>
            <a:r>
              <a:rPr lang="en-US" dirty="0"/>
              <a:t>(b) File </a:t>
            </a:r>
            <a:r>
              <a:rPr lang="en-US" dirty="0" smtClean="0"/>
              <a:t>inclusion</a:t>
            </a:r>
          </a:p>
          <a:p>
            <a:pPr marL="109728" indent="0">
              <a:buNone/>
            </a:pPr>
            <a:r>
              <a:rPr lang="en-IN" dirty="0"/>
              <a:t>c) Conditional Compilation</a:t>
            </a:r>
          </a:p>
          <a:p>
            <a:pPr marL="109728" indent="0">
              <a:buNone/>
            </a:pPr>
            <a:r>
              <a:rPr lang="en-IN" dirty="0"/>
              <a:t>(d) Miscellaneous directives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Features of C </a:t>
            </a:r>
            <a:r>
              <a:rPr lang="en-IN" dirty="0" err="1"/>
              <a:t>Preprocessor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97093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array of pointers can even contain the addresses of </a:t>
            </a:r>
            <a:r>
              <a:rPr lang="en-US" dirty="0" smtClean="0"/>
              <a:t>other arrays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following program would justify this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main( )</a:t>
            </a:r>
          </a:p>
          <a:p>
            <a:pPr marL="109728" indent="0">
              <a:buNone/>
            </a:pPr>
            <a:r>
              <a:rPr lang="en-US" dirty="0"/>
              <a:t>{</a:t>
            </a:r>
          </a:p>
          <a:p>
            <a:pPr marL="109728" indent="0">
              <a:buNone/>
            </a:pPr>
            <a:r>
              <a:rPr lang="en-US" dirty="0"/>
              <a:t>static </a:t>
            </a:r>
            <a:r>
              <a:rPr lang="en-US" dirty="0" err="1"/>
              <a:t>int</a:t>
            </a:r>
            <a:r>
              <a:rPr lang="en-US" dirty="0"/>
              <a:t> a[ ] = { 0, 1, 2, 3, 4 } </a:t>
            </a:r>
            <a:r>
              <a:rPr lang="en-US" dirty="0" smtClean="0"/>
              <a:t>;</a:t>
            </a:r>
          </a:p>
          <a:p>
            <a:pPr marL="109728" indent="0">
              <a:buNone/>
            </a:pPr>
            <a:r>
              <a:rPr lang="en-IN" dirty="0" err="1"/>
              <a:t>int</a:t>
            </a:r>
            <a:r>
              <a:rPr lang="en-IN" dirty="0"/>
              <a:t> *p[ ] = { a, a + 1, a + 2, a + 3, a + 4 } ;</a:t>
            </a:r>
          </a:p>
          <a:p>
            <a:pPr marL="109728" indent="0">
              <a:buNone/>
            </a:pPr>
            <a:r>
              <a:rPr lang="en-IN" dirty="0" err="1"/>
              <a:t>printf</a:t>
            </a:r>
            <a:r>
              <a:rPr lang="en-IN" dirty="0"/>
              <a:t> ( "\</a:t>
            </a:r>
            <a:r>
              <a:rPr lang="en-IN" dirty="0" err="1"/>
              <a:t>n%u</a:t>
            </a:r>
            <a:r>
              <a:rPr lang="en-IN" dirty="0"/>
              <a:t> %u %d", p, *p, * ( *p ) ) ;</a:t>
            </a:r>
          </a:p>
          <a:p>
            <a:pPr marL="109728" indent="0">
              <a:buNone/>
            </a:pPr>
            <a:r>
              <a:rPr lang="en-IN" dirty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93556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aren’t going to show a programming example that uses a </a:t>
            </a:r>
            <a:r>
              <a:rPr lang="en-US" dirty="0" smtClean="0"/>
              <a:t>three-dimensional </a:t>
            </a:r>
            <a:r>
              <a:rPr lang="en-US" dirty="0"/>
              <a:t>array.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because, in practice, one rarely uses </a:t>
            </a:r>
            <a:r>
              <a:rPr lang="en-US" dirty="0" smtClean="0"/>
              <a:t>this array</a:t>
            </a:r>
            <a:r>
              <a:rPr lang="en-US" dirty="0"/>
              <a:t>. 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an example of initializing a </a:t>
            </a:r>
            <a:r>
              <a:rPr lang="en-US" dirty="0" smtClean="0"/>
              <a:t>three-dimensional array </a:t>
            </a:r>
            <a:r>
              <a:rPr lang="en-US" dirty="0"/>
              <a:t>will consolidate your understanding of subscripts: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Three-Dimensional Array</a:t>
            </a:r>
          </a:p>
        </p:txBody>
      </p:sp>
    </p:spTree>
    <p:extLst>
      <p:ext uri="{BB962C8B-B14F-4D97-AF65-F5344CB8AC3E}">
        <p14:creationId xmlns:p14="http://schemas.microsoft.com/office/powerpoint/2010/main" val="4323545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620688"/>
            <a:ext cx="8579296" cy="5386603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6713"/>
            <a:ext cx="4919042" cy="513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98946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874553" cy="3609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62628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Again remember that the arrangement shown above is </a:t>
            </a:r>
            <a:r>
              <a:rPr lang="en-US" dirty="0" smtClean="0"/>
              <a:t>only conceptually </a:t>
            </a:r>
            <a:r>
              <a:rPr lang="en-US" dirty="0"/>
              <a:t>true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In memory the same array elements are </a:t>
            </a:r>
            <a:r>
              <a:rPr lang="en-US" dirty="0" smtClean="0"/>
              <a:t>stored linearly </a:t>
            </a:r>
            <a:r>
              <a:rPr lang="en-US" dirty="0"/>
              <a:t>as shown in Figure </a:t>
            </a:r>
            <a:r>
              <a:rPr lang="en-US" dirty="0" smtClean="0"/>
              <a:t>8.10</a:t>
            </a:r>
          </a:p>
          <a:p>
            <a:endParaRPr lang="en-US" dirty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89040"/>
            <a:ext cx="54483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37077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458611"/>
          </a:xfrm>
        </p:spPr>
        <p:txBody>
          <a:bodyPr>
            <a:normAutofit/>
          </a:bodyPr>
          <a:lstStyle/>
          <a:p>
            <a:r>
              <a:rPr lang="en-US" dirty="0"/>
              <a:t>We can therefore say that </a:t>
            </a:r>
            <a:r>
              <a:rPr lang="en-US" dirty="0" smtClean="0"/>
              <a:t>the element </a:t>
            </a:r>
            <a:r>
              <a:rPr lang="en-US" dirty="0"/>
              <a:t>1 can be referred as </a:t>
            </a:r>
            <a:r>
              <a:rPr lang="en-US" dirty="0" err="1"/>
              <a:t>arr</a:t>
            </a:r>
            <a:r>
              <a:rPr lang="en-US" dirty="0"/>
              <a:t>[2][3][1].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may be noted here </a:t>
            </a:r>
            <a:r>
              <a:rPr lang="en-US" dirty="0" smtClean="0"/>
              <a:t>that the </a:t>
            </a:r>
            <a:r>
              <a:rPr lang="en-US" dirty="0"/>
              <a:t>counting of array elements even for a 3-D array begins with</a:t>
            </a:r>
          </a:p>
          <a:p>
            <a:r>
              <a:rPr lang="en-US" dirty="0"/>
              <a:t>zero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</a:t>
            </a:r>
            <a:r>
              <a:rPr lang="en-US" dirty="0"/>
              <a:t>example, the following two expressions refer </a:t>
            </a:r>
            <a:r>
              <a:rPr lang="en-US" dirty="0" smtClean="0"/>
              <a:t>to the </a:t>
            </a:r>
            <a:r>
              <a:rPr lang="en-US" dirty="0"/>
              <a:t>same element in the 3-D array:</a:t>
            </a:r>
          </a:p>
          <a:p>
            <a:r>
              <a:rPr lang="en-US" dirty="0" err="1"/>
              <a:t>arr</a:t>
            </a:r>
            <a:r>
              <a:rPr lang="en-US" dirty="0"/>
              <a:t>[2][3][1]</a:t>
            </a:r>
          </a:p>
          <a:p>
            <a:r>
              <a:rPr lang="en-US" dirty="0"/>
              <a:t>*( *( *( </a:t>
            </a:r>
            <a:r>
              <a:rPr lang="en-US" dirty="0" err="1"/>
              <a:t>arr</a:t>
            </a:r>
            <a:r>
              <a:rPr lang="en-US" dirty="0"/>
              <a:t> + 2 ) + 3 ) + 1 )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61869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557338"/>
            <a:ext cx="5257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213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6779863" cy="4393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5276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4882547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dirty="0"/>
              <a:t>#define UPPER 25</a:t>
            </a:r>
          </a:p>
          <a:p>
            <a:pPr marL="109728" indent="0">
              <a:buNone/>
            </a:pPr>
            <a:r>
              <a:rPr lang="en-US" dirty="0"/>
              <a:t>main( )</a:t>
            </a:r>
          </a:p>
          <a:p>
            <a:pPr marL="109728" indent="0">
              <a:buNone/>
            </a:pPr>
            <a:r>
              <a:rPr lang="en-US" dirty="0"/>
              <a:t>{</a:t>
            </a:r>
          </a:p>
          <a:p>
            <a:pPr marL="109728" indent="0">
              <a:buNone/>
            </a:pPr>
            <a:r>
              <a:rPr lang="en-US" dirty="0" err="1"/>
              <a:t>int</a:t>
            </a:r>
            <a:r>
              <a:rPr lang="en-US" dirty="0"/>
              <a:t> i ;</a:t>
            </a:r>
          </a:p>
          <a:p>
            <a:pPr marL="109728" indent="0">
              <a:buNone/>
            </a:pPr>
            <a:r>
              <a:rPr lang="en-US" dirty="0"/>
              <a:t>for ( i = 1 ; i &lt;= UPPER ; i++ )</a:t>
            </a:r>
          </a:p>
          <a:p>
            <a:pPr marL="109728" indent="0">
              <a:buNone/>
            </a:pPr>
            <a:r>
              <a:rPr lang="en-US" dirty="0" err="1"/>
              <a:t>printf</a:t>
            </a:r>
            <a:r>
              <a:rPr lang="en-US" dirty="0"/>
              <a:t> ( "\</a:t>
            </a:r>
            <a:r>
              <a:rPr lang="en-US" dirty="0" err="1"/>
              <a:t>n%d</a:t>
            </a:r>
            <a:r>
              <a:rPr lang="en-US" dirty="0"/>
              <a:t>", i ) ;</a:t>
            </a:r>
          </a:p>
          <a:p>
            <a:pPr marL="109728" indent="0">
              <a:buNone/>
            </a:pPr>
            <a:r>
              <a:rPr lang="en-US" dirty="0" smtClean="0"/>
              <a:t>}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In this program instead of writing 25 in the for loop we are </a:t>
            </a:r>
            <a:r>
              <a:rPr lang="en-US" dirty="0" smtClean="0"/>
              <a:t>writing it </a:t>
            </a:r>
            <a:r>
              <a:rPr lang="en-US" dirty="0"/>
              <a:t>in the form of UPPER, which has already been defined </a:t>
            </a:r>
            <a:r>
              <a:rPr lang="en-US" dirty="0" smtClean="0"/>
              <a:t>before main</a:t>
            </a:r>
            <a:r>
              <a:rPr lang="en-US" dirty="0"/>
              <a:t>( ) through the statement,</a:t>
            </a:r>
          </a:p>
          <a:p>
            <a:pPr marL="109728" indent="0">
              <a:buNone/>
            </a:pPr>
            <a:r>
              <a:rPr lang="en-US" dirty="0"/>
              <a:t>#define UPPER 25</a:t>
            </a:r>
          </a:p>
          <a:p>
            <a:pPr marL="109728" indent="0">
              <a:buNone/>
            </a:pPr>
            <a:r>
              <a:rPr lang="en-US" dirty="0"/>
              <a:t>This statement is called ‘macro definition’ or more commonly, </a:t>
            </a:r>
            <a:r>
              <a:rPr lang="en-US" dirty="0" smtClean="0"/>
              <a:t>just a </a:t>
            </a:r>
            <a:r>
              <a:rPr lang="en-US" dirty="0"/>
              <a:t>‘macro’.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Macro Expansion</a:t>
            </a:r>
          </a:p>
        </p:txBody>
      </p:sp>
    </p:spTree>
    <p:extLst>
      <p:ext uri="{BB962C8B-B14F-4D97-AF65-F5344CB8AC3E}">
        <p14:creationId xmlns:p14="http://schemas.microsoft.com/office/powerpoint/2010/main" val="1598093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#define PI 3.1415</a:t>
            </a:r>
          </a:p>
          <a:p>
            <a:pPr marL="109728" indent="0">
              <a:buNone/>
            </a:pPr>
            <a:r>
              <a:rPr lang="en-US" dirty="0"/>
              <a:t>main( )</a:t>
            </a:r>
          </a:p>
          <a:p>
            <a:pPr marL="109728" indent="0">
              <a:buNone/>
            </a:pPr>
            <a:r>
              <a:rPr lang="en-US" dirty="0"/>
              <a:t>{</a:t>
            </a:r>
          </a:p>
          <a:p>
            <a:pPr marL="109728" indent="0">
              <a:buNone/>
            </a:pPr>
            <a:r>
              <a:rPr lang="en-US" dirty="0"/>
              <a:t>float r = 6.25 ;</a:t>
            </a:r>
          </a:p>
          <a:p>
            <a:pPr marL="109728" indent="0">
              <a:buNone/>
            </a:pPr>
            <a:r>
              <a:rPr lang="en-US" dirty="0"/>
              <a:t>float area ;</a:t>
            </a:r>
          </a:p>
          <a:p>
            <a:pPr marL="109728" indent="0">
              <a:buNone/>
            </a:pPr>
            <a:r>
              <a:rPr lang="en-US" dirty="0"/>
              <a:t>area = PI * r * r ;</a:t>
            </a:r>
          </a:p>
          <a:p>
            <a:pPr marL="109728" indent="0">
              <a:buNone/>
            </a:pPr>
            <a:r>
              <a:rPr lang="en-US" dirty="0" err="1"/>
              <a:t>printf</a:t>
            </a:r>
            <a:r>
              <a:rPr lang="en-US" dirty="0"/>
              <a:t> ( "\</a:t>
            </a:r>
            <a:r>
              <a:rPr lang="en-US" dirty="0" err="1"/>
              <a:t>nArea</a:t>
            </a:r>
            <a:r>
              <a:rPr lang="en-US" dirty="0"/>
              <a:t> of circle = %f", area ) ;</a:t>
            </a:r>
          </a:p>
          <a:p>
            <a:pPr marL="109728" indent="0">
              <a:buNone/>
            </a:pPr>
            <a:r>
              <a:rPr lang="en-US" dirty="0"/>
              <a:t>}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5007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488254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preprocessor command for file inclusion looks like</a:t>
            </a:r>
          </a:p>
          <a:p>
            <a:r>
              <a:rPr lang="en-US" dirty="0"/>
              <a:t>this:</a:t>
            </a:r>
          </a:p>
          <a:p>
            <a:pPr marL="109728" indent="0">
              <a:buNone/>
            </a:pPr>
            <a:r>
              <a:rPr lang="en-US" b="1" dirty="0"/>
              <a:t>#include "</a:t>
            </a:r>
            <a:r>
              <a:rPr lang="en-US" b="1" dirty="0" smtClean="0"/>
              <a:t>filename“</a:t>
            </a:r>
          </a:p>
          <a:p>
            <a:r>
              <a:rPr lang="en-US" dirty="0"/>
              <a:t>and it simply causes the entire contents of filename to be </a:t>
            </a:r>
            <a:r>
              <a:rPr lang="en-US" dirty="0" smtClean="0"/>
              <a:t>inserted into </a:t>
            </a:r>
            <a:r>
              <a:rPr lang="en-US" dirty="0"/>
              <a:t>the source code at that point in the program</a:t>
            </a:r>
            <a:r>
              <a:rPr lang="en-US" dirty="0" smtClean="0"/>
              <a:t>.</a:t>
            </a:r>
          </a:p>
          <a:p>
            <a:r>
              <a:rPr lang="en-US" dirty="0"/>
              <a:t> It can be used in two cases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1. These files are</a:t>
            </a:r>
          </a:p>
          <a:p>
            <a:pPr marL="109728" indent="0">
              <a:buNone/>
            </a:pPr>
            <a:r>
              <a:rPr lang="en-US" dirty="0"/>
              <a:t>#included at the beginning of main program </a:t>
            </a:r>
            <a:r>
              <a:rPr lang="en-US" dirty="0" smtClean="0"/>
              <a:t>file</a:t>
            </a:r>
          </a:p>
          <a:p>
            <a:pPr marL="109728" indent="0">
              <a:buNone/>
            </a:pPr>
            <a:r>
              <a:rPr lang="en-US" dirty="0"/>
              <a:t>2. </a:t>
            </a:r>
            <a:r>
              <a:rPr lang="en-US" dirty="0" smtClean="0"/>
              <a:t>There </a:t>
            </a:r>
            <a:r>
              <a:rPr lang="en-US" dirty="0"/>
              <a:t>are some functions and some macro definitions that </a:t>
            </a:r>
            <a:r>
              <a:rPr lang="en-US" dirty="0" smtClean="0"/>
              <a:t>we need </a:t>
            </a:r>
            <a:r>
              <a:rPr lang="en-US" dirty="0"/>
              <a:t>almost in all programs that we write.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File Inclusion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75550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</TotalTime>
  <Words>2737</Words>
  <Application>Microsoft Office PowerPoint</Application>
  <PresentationFormat>On-screen Show (4:3)</PresentationFormat>
  <Paragraphs>368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Concourse</vt:lpstr>
      <vt:lpstr>C PREPROCESSOR</vt:lpstr>
      <vt:lpstr>PowerPoint Presentation</vt:lpstr>
      <vt:lpstr>PowerPoint Presentation</vt:lpstr>
      <vt:lpstr>Features of C Preprocessor</vt:lpstr>
      <vt:lpstr>PowerPoint Presentation</vt:lpstr>
      <vt:lpstr>PowerPoint Presentation</vt:lpstr>
      <vt:lpstr>Macro Expansion</vt:lpstr>
      <vt:lpstr>PowerPoint Presentation</vt:lpstr>
      <vt:lpstr>File Inclusion</vt:lpstr>
      <vt:lpstr>PowerPoint Presentation</vt:lpstr>
      <vt:lpstr>Conditional Compilation</vt:lpstr>
      <vt:lpstr>PowerPoint Presentation</vt:lpstr>
      <vt:lpstr>#if and #elif Directives</vt:lpstr>
      <vt:lpstr>PowerPoint Presentation</vt:lpstr>
      <vt:lpstr>PowerPoint Presentation</vt:lpstr>
      <vt:lpstr>Arrays</vt:lpstr>
      <vt:lpstr>A Simple Program Using Array</vt:lpstr>
      <vt:lpstr>Array Declaration</vt:lpstr>
      <vt:lpstr>Accessing Elements of an Array</vt:lpstr>
      <vt:lpstr>Entering Data into an Array</vt:lpstr>
      <vt:lpstr>PowerPoint Presentation</vt:lpstr>
      <vt:lpstr>Reading Data from an Array</vt:lpstr>
      <vt:lpstr>PowerPoint Presentation</vt:lpstr>
      <vt:lpstr>More on Arrays</vt:lpstr>
      <vt:lpstr>PowerPoint Presentation</vt:lpstr>
      <vt:lpstr>Array Elements in Memory</vt:lpstr>
      <vt:lpstr>PowerPoint Presentation</vt:lpstr>
      <vt:lpstr>Passing Array Elements to a Function</vt:lpstr>
      <vt:lpstr>PowerPoint Presentation</vt:lpstr>
      <vt:lpstr>Passing Array Elements to a Function</vt:lpstr>
      <vt:lpstr>PowerPoint Presentation</vt:lpstr>
      <vt:lpstr>PowerPoint Presentation</vt:lpstr>
      <vt:lpstr>Pointers and Arrays..</vt:lpstr>
      <vt:lpstr>Two Dimensional Arrays  </vt:lpstr>
      <vt:lpstr>PowerPoint Presentation</vt:lpstr>
      <vt:lpstr>PowerPoint Presentation</vt:lpstr>
      <vt:lpstr>Array of Pointers</vt:lpstr>
      <vt:lpstr>PowerPoint Presentation</vt:lpstr>
      <vt:lpstr>PowerPoint Presentation</vt:lpstr>
      <vt:lpstr>PowerPoint Presentation</vt:lpstr>
      <vt:lpstr>Three-Dimensional Array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PREPROCESSOR</dc:title>
  <dc:creator>WELCOME</dc:creator>
  <cp:lastModifiedBy>WELCOME</cp:lastModifiedBy>
  <cp:revision>107</cp:revision>
  <dcterms:created xsi:type="dcterms:W3CDTF">2023-09-01T04:45:55Z</dcterms:created>
  <dcterms:modified xsi:type="dcterms:W3CDTF">2023-09-06T15:55:59Z</dcterms:modified>
</cp:coreProperties>
</file>